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2"/>
  </p:notesMasterIdLst>
  <p:sldIdLst>
    <p:sldId id="1093" r:id="rId5"/>
    <p:sldId id="554" r:id="rId6"/>
    <p:sldId id="556" r:id="rId7"/>
    <p:sldId id="1095" r:id="rId8"/>
    <p:sldId id="1096" r:id="rId9"/>
    <p:sldId id="1094" r:id="rId10"/>
    <p:sldId id="548" r:id="rId11"/>
  </p:sldIdLst>
  <p:sldSz cx="12188825" cy="6858000"/>
  <p:notesSz cx="6858000" cy="9144000"/>
  <p:defaultTextStyle>
    <a:defPPr>
      <a:defRPr lang="en-US"/>
    </a:defPPr>
    <a:lvl1pPr marL="0" algn="l" defTabSz="9142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120" algn="l" defTabSz="9142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240" algn="l" defTabSz="9142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360" algn="l" defTabSz="9142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480" algn="l" defTabSz="9142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600" algn="l" defTabSz="9142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2720" algn="l" defTabSz="9142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199840" algn="l" defTabSz="9142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6960" algn="l" defTabSz="914240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6370" autoAdjust="0"/>
  </p:normalViewPr>
  <p:slideViewPr>
    <p:cSldViewPr snapToGrid="0" showGuides="1">
      <p:cViewPr varScale="1">
        <p:scale>
          <a:sx n="163" d="100"/>
          <a:sy n="163" d="100"/>
        </p:scale>
        <p:origin x="360" y="138"/>
      </p:cViewPr>
      <p:guideLst>
        <p:guide orient="horz" pos="2160"/>
        <p:guide pos="384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IN" smtClean="0"/>
              <a:t>08-07-2023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2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4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36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48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60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2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84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96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722" y="157736"/>
            <a:ext cx="11588904" cy="588332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>
                <a:solidFill>
                  <a:srgbClr val="FF0000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304722" y="-16722"/>
            <a:ext cx="1258291" cy="11050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4" tIns="45712" rIns="91424" bIns="45712"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Line 4"/>
          <p:cNvSpPr>
            <a:spLocks noChangeShapeType="1"/>
          </p:cNvSpPr>
          <p:nvPr userDrawn="1"/>
        </p:nvSpPr>
        <p:spPr bwMode="auto">
          <a:xfrm>
            <a:off x="304725" y="804113"/>
            <a:ext cx="11588905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ffectLst/>
        </p:spPr>
        <p:txBody>
          <a:bodyPr lIns="91424" tIns="45712" rIns="91424" bIns="45712"/>
          <a:lstStyle/>
          <a:p>
            <a:pPr>
              <a:defRPr/>
            </a:pPr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FF26002-BFCE-4F0C-8908-D7F5825A1EA5}"/>
              </a:ext>
            </a:extLst>
          </p:cNvPr>
          <p:cNvSpPr/>
          <p:nvPr userDrawn="1"/>
        </p:nvSpPr>
        <p:spPr>
          <a:xfrm>
            <a:off x="304720" y="6434356"/>
            <a:ext cx="11588907" cy="390753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700" rIns="91400" bIns="45700" spcCol="0" rtlCol="0" anchor="ctr"/>
          <a:lstStyle/>
          <a:p>
            <a:pPr algn="ctr"/>
            <a:endParaRPr lang="en-US" sz="2533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14B4039-F4AA-4BAB-8100-E4D4AEE06B91}"/>
              </a:ext>
            </a:extLst>
          </p:cNvPr>
          <p:cNvSpPr>
            <a:spLocks noChangeAspect="1"/>
          </p:cNvSpPr>
          <p:nvPr userDrawn="1"/>
        </p:nvSpPr>
        <p:spPr>
          <a:xfrm>
            <a:off x="562284" y="6491711"/>
            <a:ext cx="305177" cy="30525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700" rIns="91400" bIns="45700" rtlCol="0" anchor="ctr"/>
          <a:lstStyle/>
          <a:p>
            <a:pPr algn="ctr"/>
            <a:endParaRPr lang="en-IN" sz="2533" dirty="0"/>
          </a:p>
        </p:txBody>
      </p:sp>
      <p:sp>
        <p:nvSpPr>
          <p:cNvPr id="21" name="Slide Number Placeholder 5">
            <a:extLst>
              <a:ext uri="{FF2B5EF4-FFF2-40B4-BE49-F238E27FC236}">
                <a16:creationId xmlns:a16="http://schemas.microsoft.com/office/drawing/2014/main" id="{91961E63-B74B-4C52-9789-BEC7533A7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67686" y="6552245"/>
            <a:ext cx="294383" cy="187367"/>
          </a:xfrm>
        </p:spPr>
        <p:txBody>
          <a:bodyPr lIns="0" tIns="0" rIns="0" bIns="0"/>
          <a:lstStyle>
            <a:lvl1pPr algn="ctr">
              <a:defRPr sz="11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23" name="Text Box 31">
            <a:extLst>
              <a:ext uri="{FF2B5EF4-FFF2-40B4-BE49-F238E27FC236}">
                <a16:creationId xmlns:a16="http://schemas.microsoft.com/office/drawing/2014/main" id="{F935D8D7-A430-4E8B-ABBB-B5C7C145905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053374" y="6498167"/>
            <a:ext cx="6071070" cy="2923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76159" tIns="38078" rIns="76159" bIns="38078">
            <a:spAutoFit/>
          </a:bodyPr>
          <a:lstStyle/>
          <a:p>
            <a:pPr marL="0" marR="0" indent="0" algn="ctr" defTabSz="7616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Copyright© 2023 Muhammet Emin Yanik PhD</a:t>
            </a:r>
          </a:p>
        </p:txBody>
      </p: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selected_powerpoint_bg_1_grey1280x720.jpg">
            <a:extLst>
              <a:ext uri="{FF2B5EF4-FFF2-40B4-BE49-F238E27FC236}">
                <a16:creationId xmlns:a16="http://schemas.microsoft.com/office/drawing/2014/main" id="{8A08C7A5-1C6D-4B8B-8246-F95EF9AB06E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0" y="-16723"/>
            <a:ext cx="12188825" cy="687472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A460332-A6BD-464E-8653-84B110A53C2D}"/>
              </a:ext>
            </a:extLst>
          </p:cNvPr>
          <p:cNvSpPr/>
          <p:nvPr userDrawn="1"/>
        </p:nvSpPr>
        <p:spPr>
          <a:xfrm>
            <a:off x="304720" y="6434356"/>
            <a:ext cx="11588907" cy="390753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700" rIns="91400" bIns="45700" spcCol="0" rtlCol="0" anchor="ctr"/>
          <a:lstStyle/>
          <a:p>
            <a:pPr algn="ctr"/>
            <a:endParaRPr lang="en-US" sz="2533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4B04CE0-819C-4868-84DF-6E3F5549C6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04722" y="88903"/>
            <a:ext cx="11588904" cy="588332"/>
          </a:xfrm>
        </p:spPr>
        <p:txBody>
          <a:bodyPr lIns="0" tIns="0" rIns="0" bIns="0" anchor="b">
            <a:noAutofit/>
          </a:bodyPr>
          <a:lstStyle>
            <a:lvl1pPr>
              <a:defRPr sz="3199" b="1" cap="none" baseline="0">
                <a:solidFill>
                  <a:srgbClr val="FF0000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E3ACC7-CDDE-4FF6-BCE5-BBD7F75F9F4D}"/>
              </a:ext>
            </a:extLst>
          </p:cNvPr>
          <p:cNvSpPr/>
          <p:nvPr userDrawn="1"/>
        </p:nvSpPr>
        <p:spPr>
          <a:xfrm rot="10800000">
            <a:off x="304722" y="-16722"/>
            <a:ext cx="1258291" cy="110507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700" rIns="91400" bIns="45700" rtlCol="0" anchor="ctr"/>
          <a:lstStyle/>
          <a:p>
            <a:pPr algn="ctr"/>
            <a:endParaRPr lang="en-US" sz="2533" dirty="0">
              <a:solidFill>
                <a:schemeClr val="bg1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32B53D1-22A8-4E55-AF23-1F12DC604A26}"/>
              </a:ext>
            </a:extLst>
          </p:cNvPr>
          <p:cNvSpPr>
            <a:spLocks noChangeAspect="1"/>
          </p:cNvSpPr>
          <p:nvPr userDrawn="1"/>
        </p:nvSpPr>
        <p:spPr>
          <a:xfrm>
            <a:off x="562284" y="6491711"/>
            <a:ext cx="305177" cy="305256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00" tIns="45700" rIns="91400" bIns="45700" rtlCol="0" anchor="ctr"/>
          <a:lstStyle/>
          <a:p>
            <a:pPr algn="ctr"/>
            <a:endParaRPr lang="en-IN" sz="2533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CB86FE1-26C9-48DC-8060-0236C78DF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67686" y="6552245"/>
            <a:ext cx="294383" cy="187367"/>
          </a:xfrm>
        </p:spPr>
        <p:txBody>
          <a:bodyPr lIns="0" tIns="0" rIns="0" bIns="0"/>
          <a:lstStyle>
            <a:lvl1pPr algn="ctr">
              <a:defRPr sz="11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IN" smtClean="0"/>
              <a:pPr/>
              <a:t>‹#›</a:t>
            </a:fld>
            <a:endParaRPr lang="en-IN" dirty="0"/>
          </a:p>
        </p:txBody>
      </p:sp>
      <p:sp>
        <p:nvSpPr>
          <p:cNvPr id="11" name="Line 4">
            <a:extLst>
              <a:ext uri="{FF2B5EF4-FFF2-40B4-BE49-F238E27FC236}">
                <a16:creationId xmlns:a16="http://schemas.microsoft.com/office/drawing/2014/main" id="{9C223FFA-9C5C-4ACD-AF75-AF8440E467C7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304727" y="735279"/>
            <a:ext cx="11588905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ffectLst/>
        </p:spPr>
        <p:txBody>
          <a:bodyPr lIns="91400" tIns="45700" rIns="91400" bIns="45700"/>
          <a:lstStyle/>
          <a:p>
            <a:pPr>
              <a:defRPr/>
            </a:pPr>
            <a:endParaRPr lang="en-US" sz="2533"/>
          </a:p>
        </p:txBody>
      </p:sp>
      <p:sp>
        <p:nvSpPr>
          <p:cNvPr id="13" name="Text Box 31">
            <a:extLst>
              <a:ext uri="{FF2B5EF4-FFF2-40B4-BE49-F238E27FC236}">
                <a16:creationId xmlns:a16="http://schemas.microsoft.com/office/drawing/2014/main" id="{F31D88E9-953F-470F-8339-CDE81511550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053374" y="6498167"/>
            <a:ext cx="6071070" cy="2923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76159" tIns="38078" rIns="76159" bIns="38078">
            <a:spAutoFit/>
          </a:bodyPr>
          <a:lstStyle/>
          <a:p>
            <a:pPr marL="0" marR="0" lvl="0" indent="0" algn="ctr" defTabSz="7616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Copyright© 2023 Muhammet Emin Yanik PhD</a:t>
            </a:r>
          </a:p>
        </p:txBody>
      </p:sp>
    </p:spTree>
    <p:extLst>
      <p:ext uri="{BB962C8B-B14F-4D97-AF65-F5344CB8AC3E}">
        <p14:creationId xmlns:p14="http://schemas.microsoft.com/office/powerpoint/2010/main" val="2698245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C4D7FA-B85E-4477-8C62-94955B340F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7982" y="365125"/>
            <a:ext cx="10512862" cy="1325563"/>
          </a:xfrm>
          <a:prstGeom prst="rect">
            <a:avLst/>
          </a:prstGeom>
        </p:spPr>
        <p:txBody>
          <a:bodyPr vert="horz" lIns="91424" tIns="45712" rIns="91424" bIns="45712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226BB-3E56-4E7F-8172-7EC03C9F0B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7982" y="1825625"/>
            <a:ext cx="10512862" cy="4351339"/>
          </a:xfrm>
          <a:prstGeom prst="rect">
            <a:avLst/>
          </a:prstGeom>
        </p:spPr>
        <p:txBody>
          <a:bodyPr vert="horz" lIns="91424" tIns="45712" rIns="91424" bIns="45712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5D08EF-72FB-4F19-9916-65815A9CA9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7982" y="6356352"/>
            <a:ext cx="2742486" cy="365125"/>
          </a:xfrm>
          <a:prstGeom prst="rect">
            <a:avLst/>
          </a:prstGeom>
        </p:spPr>
        <p:txBody>
          <a:bodyPr vert="horz" lIns="91424" tIns="45712" rIns="91424" bIns="45712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IN" smtClean="0"/>
              <a:t>08-07-2023</a:t>
            </a:fld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5084D-BC85-4A55-BD80-93876AD101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7549" y="6356352"/>
            <a:ext cx="4113728" cy="365125"/>
          </a:xfrm>
          <a:prstGeom prst="rect">
            <a:avLst/>
          </a:prstGeom>
        </p:spPr>
        <p:txBody>
          <a:bodyPr vert="horz" lIns="91424" tIns="45712" rIns="91424" bIns="45712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DEF23-A140-4DD6-A0D0-A86BD4DF34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08357" y="6356352"/>
            <a:ext cx="2742486" cy="365125"/>
          </a:xfrm>
          <a:prstGeom prst="rect">
            <a:avLst/>
          </a:prstGeom>
        </p:spPr>
        <p:txBody>
          <a:bodyPr vert="horz" lIns="91424" tIns="45712" rIns="91424" bIns="45712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7082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</p:sldLayoutIdLst>
  <p:hf hdr="0" ftr="0" dt="0"/>
  <p:txStyles>
    <p:titleStyle>
      <a:lvl1pPr algn="l" defTabSz="91424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60" indent="-228560" algn="l" defTabSz="91424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680" indent="-228560" algn="l" defTabSz="91424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00" indent="-228560" algn="l" defTabSz="91424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920" indent="-228560" algn="l" defTabSz="91424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040" indent="-228560" algn="l" defTabSz="91424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160" indent="-228560" algn="l" defTabSz="91424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80" indent="-228560" algn="l" defTabSz="91424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400" indent="-228560" algn="l" defTabSz="91424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20" indent="-228560" algn="l" defTabSz="91424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4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20" algn="l" defTabSz="91424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algn="l" defTabSz="91424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60" algn="l" defTabSz="91424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80" algn="l" defTabSz="91424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00" algn="l" defTabSz="91424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20" algn="l" defTabSz="91424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40" algn="l" defTabSz="91424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60" algn="l" defTabSz="914240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g"/><Relationship Id="rId5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302605C-454D-4985-8729-6E037C10C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defTabSz="914011"/>
            <a:fld id="{9EC71654-96A5-4280-94F3-931C61A9F92C}" type="slidenum">
              <a:rPr lang="en-IN">
                <a:solidFill>
                  <a:prstClr val="white"/>
                </a:solidFill>
                <a:latin typeface="Calibri"/>
              </a:rPr>
              <a:pPr defTabSz="914011"/>
              <a:t>1</a:t>
            </a:fld>
            <a:endParaRPr lang="en-IN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23A477-E05D-4156-88FD-63072D0FFDF7}"/>
              </a:ext>
            </a:extLst>
          </p:cNvPr>
          <p:cNvSpPr/>
          <p:nvPr/>
        </p:nvSpPr>
        <p:spPr>
          <a:xfrm>
            <a:off x="-1" y="2059405"/>
            <a:ext cx="12188825" cy="2062081"/>
          </a:xfrm>
          <a:prstGeom prst="rect">
            <a:avLst/>
          </a:prstGeom>
        </p:spPr>
        <p:txBody>
          <a:bodyPr wrap="square" lIns="121899" tIns="60949" rIns="121899" bIns="60949">
            <a:spAutoFit/>
          </a:bodyPr>
          <a:lstStyle/>
          <a:p>
            <a:r>
              <a:rPr lang="en-US" sz="5400" b="1" dirty="0">
                <a:solidFill>
                  <a:srgbClr val="FF0000"/>
                </a:solidFill>
              </a:rPr>
              <a:t>Enhanced MIMO-SAR Scanner</a:t>
            </a:r>
            <a:endParaRPr lang="en-US" sz="5400" dirty="0">
              <a:solidFill>
                <a:srgbClr val="FF0000"/>
              </a:solidFill>
            </a:endParaRPr>
          </a:p>
          <a:p>
            <a:r>
              <a:rPr lang="en-US" sz="4400" b="1" dirty="0">
                <a:solidFill>
                  <a:srgbClr val="0070C0"/>
                </a:solidFill>
              </a:rPr>
              <a:t>Using a Custom Built Synchronization Module</a:t>
            </a:r>
          </a:p>
          <a:p>
            <a:r>
              <a:rPr lang="en-US" sz="2800" b="1" dirty="0"/>
              <a:t>Muhammet Emin Yanik PhD, Radar Systems Engineer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D0D1DB1-CEB8-4ADE-ABCA-513D2FB9A508}"/>
              </a:ext>
            </a:extLst>
          </p:cNvPr>
          <p:cNvSpPr/>
          <p:nvPr/>
        </p:nvSpPr>
        <p:spPr>
          <a:xfrm>
            <a:off x="10108770" y="5867882"/>
            <a:ext cx="153279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June 2023 </a:t>
            </a:r>
          </a:p>
        </p:txBody>
      </p:sp>
    </p:spTree>
    <p:extLst>
      <p:ext uri="{BB962C8B-B14F-4D97-AF65-F5344CB8AC3E}">
        <p14:creationId xmlns:p14="http://schemas.microsoft.com/office/powerpoint/2010/main" val="3504334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Enhanced System Architecture with Synchronizer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B39F0E-DB03-4AD5-AB55-6AFA0493CE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432" y="1247898"/>
            <a:ext cx="9895958" cy="46493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E2EA2D4-50BD-412B-80A7-4D5FD083E8FD}"/>
              </a:ext>
            </a:extLst>
          </p:cNvPr>
          <p:cNvSpPr/>
          <p:nvPr/>
        </p:nvSpPr>
        <p:spPr>
          <a:xfrm>
            <a:off x="4910229" y="4347061"/>
            <a:ext cx="2244104" cy="155016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B1BE3F3-4223-497E-89D5-474F9EE4A665}"/>
              </a:ext>
            </a:extLst>
          </p:cNvPr>
          <p:cNvSpPr/>
          <p:nvPr/>
        </p:nvSpPr>
        <p:spPr>
          <a:xfrm>
            <a:off x="218626" y="863177"/>
            <a:ext cx="108514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Font typeface="Wingdings" panose="05000000000000000000" pitchFamily="2" charset="2"/>
              <a:buChar char="§"/>
            </a:pPr>
            <a:r>
              <a:rPr lang="en-US" sz="2000" dirty="0"/>
              <a:t>The MIMO-SAR framework is improved using a synchronizer module.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3914BCE-8BCC-4E38-AF20-E98DC2485ACD}"/>
              </a:ext>
            </a:extLst>
          </p:cNvPr>
          <p:cNvSpPr/>
          <p:nvPr/>
        </p:nvSpPr>
        <p:spPr>
          <a:xfrm>
            <a:off x="304563" y="5937639"/>
            <a:ext cx="561214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Font typeface="Wingdings" panose="05000000000000000000" pitchFamily="2" charset="2"/>
              <a:buChar char="§"/>
            </a:pPr>
            <a:r>
              <a:rPr lang="en-US" sz="2000" dirty="0"/>
              <a:t>A new synchronizer</a:t>
            </a:r>
            <a:r>
              <a:rPr lang="tr-TR" sz="2000" dirty="0"/>
              <a:t> </a:t>
            </a:r>
            <a:r>
              <a:rPr lang="en-US" sz="2000" dirty="0"/>
              <a:t>module</a:t>
            </a:r>
            <a:r>
              <a:rPr lang="tr-TR" sz="2000" dirty="0"/>
              <a:t> </a:t>
            </a:r>
            <a:r>
              <a:rPr lang="en-US" sz="2000" dirty="0"/>
              <a:t>is developed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F6D951-6E5D-4B88-B26D-E8FE1738E182}"/>
              </a:ext>
            </a:extLst>
          </p:cNvPr>
          <p:cNvSpPr/>
          <p:nvPr/>
        </p:nvSpPr>
        <p:spPr>
          <a:xfrm>
            <a:off x="6032281" y="5996743"/>
            <a:ext cx="584539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sz="2000" dirty="0"/>
              <a:t>HW: ESP32-based, SW: w</a:t>
            </a:r>
            <a:r>
              <a:rPr lang="tr-TR" sz="2000" dirty="0"/>
              <a:t>ritten in C++ on freeRTOS</a:t>
            </a:r>
            <a:endParaRPr lang="en-US" sz="2000" dirty="0"/>
          </a:p>
        </p:txBody>
      </p:sp>
      <p:sp>
        <p:nvSpPr>
          <p:cNvPr id="10" name="Slide Number Placeholder 2">
            <a:extLst>
              <a:ext uri="{FF2B5EF4-FFF2-40B4-BE49-F238E27FC236}">
                <a16:creationId xmlns:a16="http://schemas.microsoft.com/office/drawing/2014/main" id="{8D1CCAD2-F0B1-485F-A0F6-5708C784E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9103" y="6434293"/>
            <a:ext cx="294383" cy="187367"/>
          </a:xfrm>
        </p:spPr>
        <p:txBody>
          <a:bodyPr/>
          <a:lstStyle/>
          <a:p>
            <a:fld id="{9EC71654-96A5-4280-94F3-931C61A9F92C}" type="slidenum">
              <a:rPr lang="en-IN" smtClean="0"/>
              <a:pPr/>
              <a:t>2</a:t>
            </a:fld>
            <a:endParaRPr lang="en-IN" dirty="0"/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06B8A667-120B-450E-8F4C-F813FBA54F51}"/>
              </a:ext>
            </a:extLst>
          </p:cNvPr>
          <p:cNvSpPr txBox="1">
            <a:spLocks/>
          </p:cNvSpPr>
          <p:nvPr/>
        </p:nvSpPr>
        <p:spPr>
          <a:xfrm>
            <a:off x="567686" y="6552245"/>
            <a:ext cx="294383" cy="18736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240" rtl="0" eaLnBrk="1" latinLnBrk="0" hangingPunct="1"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3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48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60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7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8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9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1"/>
            <a:fld id="{9EC71654-96A5-4280-94F3-931C61A9F92C}" type="slidenum">
              <a:rPr lang="en-IN" smtClean="0">
                <a:solidFill>
                  <a:prstClr val="white"/>
                </a:solidFill>
                <a:latin typeface="Calibri"/>
              </a:rPr>
              <a:pPr defTabSz="914011"/>
              <a:t>2</a:t>
            </a:fld>
            <a:endParaRPr lang="en-IN" dirty="0">
              <a:solidFill>
                <a:prstClr val="white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21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A9B43C0-C0DE-4395-84AE-BB872650E8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14" y="1643610"/>
            <a:ext cx="5368800" cy="27206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Radar Synchronization – Approach</a:t>
            </a:r>
            <a:endParaRPr lang="en-US" dirty="0"/>
          </a:p>
        </p:txBody>
      </p:sp>
      <p:sp>
        <p:nvSpPr>
          <p:cNvPr id="4" name="Rectangle: Rounded Corners 3"/>
          <p:cNvSpPr/>
          <p:nvPr/>
        </p:nvSpPr>
        <p:spPr>
          <a:xfrm>
            <a:off x="304722" y="868129"/>
            <a:ext cx="11545749" cy="707886"/>
          </a:xfrm>
          <a:prstGeom prst="roundRect">
            <a:avLst>
              <a:gd name="adj" fmla="val 0"/>
            </a:avLst>
          </a:prstGeom>
        </p:spPr>
        <p:txBody>
          <a:bodyPr wrap="square">
            <a:spAutoFit/>
          </a:bodyPr>
          <a:lstStyle/>
          <a:p>
            <a:pPr marL="228600" indent="-228600">
              <a:buFont typeface="Wingdings" panose="05000000000000000000" pitchFamily="2" charset="2"/>
              <a:buChar char="§"/>
            </a:pPr>
            <a:r>
              <a:rPr lang="tr-TR" sz="2000" dirty="0"/>
              <a:t>A custom built real-time synchronization module is added as a universal solution</a:t>
            </a:r>
          </a:p>
          <a:p>
            <a:pPr marL="228600" indent="-228600">
              <a:buFont typeface="Wingdings" panose="05000000000000000000" pitchFamily="2" charset="2"/>
              <a:buChar char="§"/>
            </a:pPr>
            <a:r>
              <a:rPr lang="en-US" sz="2000" b="1" dirty="0"/>
              <a:t>No speed or acceleration assumption</a:t>
            </a:r>
            <a:r>
              <a:rPr lang="tr-TR" sz="2000" b="1" dirty="0"/>
              <a:t>, </a:t>
            </a:r>
            <a:r>
              <a:rPr lang="en-US" sz="2000" b="1" dirty="0"/>
              <a:t>generic, </a:t>
            </a:r>
            <a:r>
              <a:rPr lang="tr-TR" sz="2000" b="1" dirty="0"/>
              <a:t>can work for all type of scanners using stepper motors</a:t>
            </a:r>
            <a:endParaRPr lang="en-US" sz="2000" b="1" dirty="0"/>
          </a:p>
        </p:txBody>
      </p:sp>
      <p:pic>
        <p:nvPicPr>
          <p:cNvPr id="11" name="Picture 10" descr="A close up of a screen&#10;&#10;Description generated with high confidence">
            <a:extLst>
              <a:ext uri="{FF2B5EF4-FFF2-40B4-BE49-F238E27FC236}">
                <a16:creationId xmlns:a16="http://schemas.microsoft.com/office/drawing/2014/main" id="{B5F8409D-DB0D-44D5-AE66-80D348825E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4876" y="4820719"/>
            <a:ext cx="5116296" cy="83971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B0B19960-7DE0-4619-88A2-B998CF945027}"/>
              </a:ext>
            </a:extLst>
          </p:cNvPr>
          <p:cNvSpPr/>
          <p:nvPr/>
        </p:nvSpPr>
        <p:spPr>
          <a:xfrm>
            <a:off x="6399571" y="1629852"/>
            <a:ext cx="2934929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tr-TR" b="1" dirty="0"/>
              <a:t>Synchronizer</a:t>
            </a:r>
            <a:r>
              <a:rPr lang="en-US" b="1" dirty="0"/>
              <a:t>:</a:t>
            </a:r>
          </a:p>
          <a:p>
            <a:pPr marL="228600" lvl="1" indent="-228600">
              <a:buFont typeface="Wingdings" panose="05000000000000000000" pitchFamily="2" charset="2"/>
              <a:buChar char="§"/>
            </a:pPr>
            <a:r>
              <a:rPr lang="en-US" dirty="0"/>
              <a:t>Pulse counter from motion controller</a:t>
            </a:r>
          </a:p>
          <a:p>
            <a:pPr marL="228600" lvl="1" indent="-228600">
              <a:buFont typeface="Wingdings" panose="05000000000000000000" pitchFamily="2" charset="2"/>
              <a:buChar char="§"/>
            </a:pPr>
            <a:r>
              <a:rPr lang="en-US" dirty="0"/>
              <a:t>Hardware trigger of radar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968208C-2215-4FA9-9BD5-FAC91760BB8B}"/>
              </a:ext>
            </a:extLst>
          </p:cNvPr>
          <p:cNvSpPr/>
          <p:nvPr/>
        </p:nvSpPr>
        <p:spPr>
          <a:xfrm>
            <a:off x="3945467" y="1861250"/>
            <a:ext cx="1100666" cy="4578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ED4A30C-73E6-466B-8167-5495E7978744}"/>
              </a:ext>
            </a:extLst>
          </p:cNvPr>
          <p:cNvSpPr/>
          <p:nvPr/>
        </p:nvSpPr>
        <p:spPr>
          <a:xfrm>
            <a:off x="371458" y="4309762"/>
            <a:ext cx="556394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buFont typeface="Wingdings" panose="05000000000000000000" pitchFamily="2" charset="2"/>
              <a:buChar char="§"/>
            </a:pPr>
            <a:r>
              <a:rPr lang="tr-TR" sz="2000" dirty="0"/>
              <a:t>All the stepper motor</a:t>
            </a:r>
            <a:r>
              <a:rPr lang="en-US" sz="2000" dirty="0"/>
              <a:t>s</a:t>
            </a:r>
            <a:r>
              <a:rPr lang="tr-TR" sz="2000" dirty="0"/>
              <a:t> use the same architecture</a:t>
            </a:r>
            <a:endParaRPr lang="en-US" sz="2000" dirty="0"/>
          </a:p>
        </p:txBody>
      </p:sp>
      <p:pic>
        <p:nvPicPr>
          <p:cNvPr id="14" name="Picture 13" descr="A close up of a computer&#10;&#10;Description generated with high confidence">
            <a:extLst>
              <a:ext uri="{FF2B5EF4-FFF2-40B4-BE49-F238E27FC236}">
                <a16:creationId xmlns:a16="http://schemas.microsoft.com/office/drawing/2014/main" id="{0323120B-A11C-4403-B6D5-9DE2039A6F3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93029" y="3970040"/>
            <a:ext cx="5245839" cy="2028243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D8FBDA45-DD27-4F36-8673-E5906BD5766D}"/>
                  </a:ext>
                </a:extLst>
              </p:cNvPr>
              <p:cNvSpPr/>
              <p:nvPr/>
            </p:nvSpPr>
            <p:spPr>
              <a:xfrm>
                <a:off x="6466307" y="3239979"/>
                <a:ext cx="5245838" cy="707886"/>
              </a:xfrm>
              <a:prstGeom prst="roundRect">
                <a:avLst>
                  <a:gd name="adj" fmla="val 0"/>
                </a:avLst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000" b="1" dirty="0"/>
                  <a:t>Optimized</a:t>
                </a:r>
                <a:r>
                  <a:rPr lang="en-US" sz="2000" dirty="0"/>
                  <a:t> up to 200 KHz</a:t>
                </a:r>
                <a:endParaRPr lang="en-US" sz="2000" b="1" dirty="0"/>
              </a:p>
              <a:p>
                <a:r>
                  <a:rPr lang="en-US" sz="2000" b="1" dirty="0"/>
                  <a:t>Validated</a:t>
                </a:r>
                <a:r>
                  <a:rPr lang="en-US" sz="2000" dirty="0"/>
                  <a:t> for accuracy: 1</a:t>
                </a:r>
                <a:r>
                  <a:rPr lang="tr-TR" sz="2000" dirty="0"/>
                  <a:t>00 mm/s</a:t>
                </a:r>
                <a:r>
                  <a:rPr lang="en-US" sz="2000" dirty="0"/>
                  <a:t>, </a:t>
                </a:r>
                <a14:m>
                  <m:oMath xmlns:m="http://schemas.openxmlformats.org/officeDocument/2006/math">
                    <m:r>
                      <a:rPr lang="en-US" sz="20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tr-TR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</m:e>
                      <m:sub>
                        <m:r>
                          <a:rPr lang="tr-TR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≈</m:t>
                    </m:r>
                    <m:r>
                      <a:rPr lang="en-US" sz="2000" i="1">
                        <a:latin typeface="Cambria Math"/>
                      </a:rPr>
                      <m:t>1</m:t>
                    </m:r>
                    <m:r>
                      <a:rPr lang="en-US" sz="2000">
                        <a:latin typeface="Cambria Math"/>
                      </a:rPr>
                      <m:t> </m:t>
                    </m:r>
                    <m:r>
                      <m:rPr>
                        <m:sty m:val="p"/>
                      </m:rPr>
                      <a:rPr lang="en-US" sz="2000">
                        <a:latin typeface="Cambria Math" panose="02040503050406030204" pitchFamily="18" charset="0"/>
                      </a:rPr>
                      <m:t>mm</m:t>
                    </m:r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17" name="Rectangle: Rounded Corners 16">
                <a:extLst>
                  <a:ext uri="{FF2B5EF4-FFF2-40B4-BE49-F238E27FC236}">
                    <a16:creationId xmlns:a16="http://schemas.microsoft.com/office/drawing/2014/main" id="{D8FBDA45-DD27-4F36-8673-E5906BD5766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66307" y="3239979"/>
                <a:ext cx="5245838" cy="707886"/>
              </a:xfrm>
              <a:prstGeom prst="roundRect">
                <a:avLst>
                  <a:gd name="adj" fmla="val 0"/>
                </a:avLst>
              </a:prstGeom>
              <a:blipFill>
                <a:blip r:embed="rId5"/>
                <a:stretch>
                  <a:fillRect l="-1279" t="-4274" b="-136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77847ADB-5219-4E74-9F68-912A171FF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9103" y="6434293"/>
            <a:ext cx="294383" cy="187367"/>
          </a:xfrm>
        </p:spPr>
        <p:txBody>
          <a:bodyPr/>
          <a:lstStyle/>
          <a:p>
            <a:fld id="{9EC71654-96A5-4280-94F3-931C61A9F92C}" type="slidenum">
              <a:rPr lang="en-IN" smtClean="0"/>
              <a:pPr/>
              <a:t>3</a:t>
            </a:fld>
            <a:endParaRPr lang="en-IN" dirty="0"/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D23208BC-8FB7-450C-A3BD-92B15CF37D6A}"/>
              </a:ext>
            </a:extLst>
          </p:cNvPr>
          <p:cNvSpPr txBox="1">
            <a:spLocks/>
          </p:cNvSpPr>
          <p:nvPr/>
        </p:nvSpPr>
        <p:spPr>
          <a:xfrm>
            <a:off x="567686" y="6552245"/>
            <a:ext cx="294383" cy="18736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240" rtl="0" eaLnBrk="1" latinLnBrk="0" hangingPunct="1"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3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48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60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7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8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9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1"/>
            <a:fld id="{9EC71654-96A5-4280-94F3-931C61A9F92C}" type="slidenum">
              <a:rPr lang="en-IN" smtClean="0">
                <a:solidFill>
                  <a:prstClr val="white"/>
                </a:solidFill>
                <a:latin typeface="Calibri"/>
              </a:rPr>
              <a:pPr defTabSz="914011"/>
              <a:t>3</a:t>
            </a:fld>
            <a:endParaRPr lang="en-IN" dirty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D1D6F90-8E15-4FAA-AFCB-CDB84C0051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9913305" y="1423261"/>
            <a:ext cx="1462702" cy="2012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9370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Radar Synchronization – HW</a:t>
            </a:r>
            <a:endParaRPr lang="en-US" dirty="0"/>
          </a:p>
        </p:txBody>
      </p:sp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77847ADB-5219-4E74-9F68-912A171FF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0245" y="6416942"/>
            <a:ext cx="294383" cy="187367"/>
          </a:xfrm>
        </p:spPr>
        <p:txBody>
          <a:bodyPr/>
          <a:lstStyle/>
          <a:p>
            <a:fld id="{9EC71654-96A5-4280-94F3-931C61A9F92C}" type="slidenum">
              <a:rPr lang="en-IN" smtClean="0"/>
              <a:pPr/>
              <a:t>4</a:t>
            </a:fld>
            <a:endParaRPr lang="en-IN" dirty="0"/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D23208BC-8FB7-450C-A3BD-92B15CF37D6A}"/>
              </a:ext>
            </a:extLst>
          </p:cNvPr>
          <p:cNvSpPr txBox="1">
            <a:spLocks/>
          </p:cNvSpPr>
          <p:nvPr/>
        </p:nvSpPr>
        <p:spPr>
          <a:xfrm>
            <a:off x="567686" y="6552245"/>
            <a:ext cx="294383" cy="18736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240" rtl="0" eaLnBrk="1" latinLnBrk="0" hangingPunct="1"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3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48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60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7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8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9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1"/>
            <a:fld id="{9EC71654-96A5-4280-94F3-931C61A9F92C}" type="slidenum">
              <a:rPr lang="en-IN" smtClean="0">
                <a:solidFill>
                  <a:prstClr val="white"/>
                </a:solidFill>
                <a:latin typeface="Calibri"/>
              </a:rPr>
              <a:pPr defTabSz="914011"/>
              <a:t>4</a:t>
            </a:fld>
            <a:endParaRPr lang="en-IN" dirty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19FFCA-A74E-42A8-B0C2-C152F46636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348" y="1799366"/>
            <a:ext cx="2501507" cy="3441482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C332E5A-15EF-4CA7-96B5-1F37B379D931}"/>
              </a:ext>
            </a:extLst>
          </p:cNvPr>
          <p:cNvCxnSpPr>
            <a:cxnSpLocks/>
          </p:cNvCxnSpPr>
          <p:nvPr/>
        </p:nvCxnSpPr>
        <p:spPr>
          <a:xfrm flipV="1">
            <a:off x="1291670" y="1676119"/>
            <a:ext cx="0" cy="427640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930AB93B-EDA1-4C7C-8553-7150CDC9B65B}"/>
              </a:ext>
            </a:extLst>
          </p:cNvPr>
          <p:cNvSpPr/>
          <p:nvPr/>
        </p:nvSpPr>
        <p:spPr>
          <a:xfrm>
            <a:off x="317607" y="877112"/>
            <a:ext cx="2969117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/>
              <a:t>Sparkfun ESP32 Thing</a:t>
            </a:r>
          </a:p>
          <a:p>
            <a:pPr marL="346075" lvl="1" indent="-230188">
              <a:buFont typeface="Wingdings" panose="05000000000000000000" pitchFamily="2" charset="2"/>
              <a:buChar char="§"/>
            </a:pPr>
            <a:r>
              <a:rPr lang="en-US" sz="1600" dirty="0"/>
              <a:t>Any other ESP32-based module can also work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103F7D4-83E6-42BF-B423-B9838BB8A9C8}"/>
              </a:ext>
            </a:extLst>
          </p:cNvPr>
          <p:cNvCxnSpPr>
            <a:cxnSpLocks/>
          </p:cNvCxnSpPr>
          <p:nvPr/>
        </p:nvCxnSpPr>
        <p:spPr>
          <a:xfrm>
            <a:off x="2524724" y="4411073"/>
            <a:ext cx="0" cy="985805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C622D4E0-4978-48C1-BB97-86B85BB1E9D9}"/>
              </a:ext>
            </a:extLst>
          </p:cNvPr>
          <p:cNvSpPr/>
          <p:nvPr/>
        </p:nvSpPr>
        <p:spPr>
          <a:xfrm>
            <a:off x="431544" y="5342548"/>
            <a:ext cx="347543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/>
              <a:t>Sparkfun Logic-Level Converter</a:t>
            </a:r>
          </a:p>
          <a:p>
            <a:pPr marL="346075" lvl="1" indent="-230188">
              <a:buFont typeface="Wingdings" panose="05000000000000000000" pitchFamily="2" charset="2"/>
              <a:buChar char="§"/>
            </a:pPr>
            <a:r>
              <a:rPr lang="en-US" sz="1600" dirty="0"/>
              <a:t>This module is needed to convert 5V pulses from motion controller to 3.3V level into the ESP32 module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BE4FB37-C781-408F-A617-C7FF1665FB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6905" y="4251198"/>
            <a:ext cx="1679288" cy="2092881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C6B69525-3804-46C1-9D4F-5ADF3E76DE0D}"/>
              </a:ext>
            </a:extLst>
          </p:cNvPr>
          <p:cNvSpPr/>
          <p:nvPr/>
        </p:nvSpPr>
        <p:spPr>
          <a:xfrm>
            <a:off x="10607497" y="1439411"/>
            <a:ext cx="116530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/>
              <a:t>To Radar SYNC_IN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7C17CB9-0693-400E-ABA7-AD1CCC305103}"/>
              </a:ext>
            </a:extLst>
          </p:cNvPr>
          <p:cNvSpPr/>
          <p:nvPr/>
        </p:nvSpPr>
        <p:spPr>
          <a:xfrm>
            <a:off x="10607497" y="2574976"/>
            <a:ext cx="116530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/>
              <a:t>From AMC4030</a:t>
            </a:r>
          </a:p>
          <a:p>
            <a:r>
              <a:rPr lang="en-US" sz="1800" dirty="0"/>
              <a:t>Motion Controller</a:t>
            </a: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7BD84B72-B925-45DD-94F5-566017DB212A}"/>
              </a:ext>
            </a:extLst>
          </p:cNvPr>
          <p:cNvGrpSpPr>
            <a:grpSpLocks noChangeAspect="1"/>
          </p:cNvGrpSpPr>
          <p:nvPr/>
        </p:nvGrpSpPr>
        <p:grpSpPr>
          <a:xfrm>
            <a:off x="6346051" y="1086279"/>
            <a:ext cx="3821732" cy="5257800"/>
            <a:chOff x="6346051" y="1086279"/>
            <a:chExt cx="3821732" cy="5257800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66722E9-D7E6-46ED-9628-23C09AC0EFA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46051" y="1086279"/>
              <a:ext cx="3821732" cy="5257800"/>
            </a:xfrm>
            <a:prstGeom prst="rect">
              <a:avLst/>
            </a:prstGeom>
          </p:spPr>
        </p:pic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9742B05-5385-431A-B89E-72730407B009}"/>
                </a:ext>
              </a:extLst>
            </p:cNvPr>
            <p:cNvSpPr/>
            <p:nvPr/>
          </p:nvSpPr>
          <p:spPr>
            <a:xfrm>
              <a:off x="8588280" y="4563698"/>
              <a:ext cx="402431" cy="783431"/>
            </a:xfrm>
            <a:custGeom>
              <a:avLst/>
              <a:gdLst>
                <a:gd name="connsiteX0" fmla="*/ 0 w 402431"/>
                <a:gd name="connsiteY0" fmla="*/ 783431 h 783431"/>
                <a:gd name="connsiteX1" fmla="*/ 19050 w 402431"/>
                <a:gd name="connsiteY1" fmla="*/ 776287 h 783431"/>
                <a:gd name="connsiteX2" fmla="*/ 33338 w 402431"/>
                <a:gd name="connsiteY2" fmla="*/ 771525 h 783431"/>
                <a:gd name="connsiteX3" fmla="*/ 40481 w 402431"/>
                <a:gd name="connsiteY3" fmla="*/ 769144 h 783431"/>
                <a:gd name="connsiteX4" fmla="*/ 47625 w 402431"/>
                <a:gd name="connsiteY4" fmla="*/ 766762 h 783431"/>
                <a:gd name="connsiteX5" fmla="*/ 61913 w 402431"/>
                <a:gd name="connsiteY5" fmla="*/ 757237 h 783431"/>
                <a:gd name="connsiteX6" fmla="*/ 69056 w 402431"/>
                <a:gd name="connsiteY6" fmla="*/ 752475 h 783431"/>
                <a:gd name="connsiteX7" fmla="*/ 80963 w 402431"/>
                <a:gd name="connsiteY7" fmla="*/ 738187 h 783431"/>
                <a:gd name="connsiteX8" fmla="*/ 88106 w 402431"/>
                <a:gd name="connsiteY8" fmla="*/ 733425 h 783431"/>
                <a:gd name="connsiteX9" fmla="*/ 92869 w 402431"/>
                <a:gd name="connsiteY9" fmla="*/ 726281 h 783431"/>
                <a:gd name="connsiteX10" fmla="*/ 107156 w 402431"/>
                <a:gd name="connsiteY10" fmla="*/ 711994 h 783431"/>
                <a:gd name="connsiteX11" fmla="*/ 116681 w 402431"/>
                <a:gd name="connsiteY11" fmla="*/ 700087 h 783431"/>
                <a:gd name="connsiteX12" fmla="*/ 119063 w 402431"/>
                <a:gd name="connsiteY12" fmla="*/ 692944 h 783431"/>
                <a:gd name="connsiteX13" fmla="*/ 128588 w 402431"/>
                <a:gd name="connsiteY13" fmla="*/ 678656 h 783431"/>
                <a:gd name="connsiteX14" fmla="*/ 135731 w 402431"/>
                <a:gd name="connsiteY14" fmla="*/ 664369 h 783431"/>
                <a:gd name="connsiteX15" fmla="*/ 138113 w 402431"/>
                <a:gd name="connsiteY15" fmla="*/ 657225 h 783431"/>
                <a:gd name="connsiteX16" fmla="*/ 142875 w 402431"/>
                <a:gd name="connsiteY16" fmla="*/ 650081 h 783431"/>
                <a:gd name="connsiteX17" fmla="*/ 147638 w 402431"/>
                <a:gd name="connsiteY17" fmla="*/ 635794 h 783431"/>
                <a:gd name="connsiteX18" fmla="*/ 150019 w 402431"/>
                <a:gd name="connsiteY18" fmla="*/ 626269 h 783431"/>
                <a:gd name="connsiteX19" fmla="*/ 154781 w 402431"/>
                <a:gd name="connsiteY19" fmla="*/ 619125 h 783431"/>
                <a:gd name="connsiteX20" fmla="*/ 159544 w 402431"/>
                <a:gd name="connsiteY20" fmla="*/ 595312 h 783431"/>
                <a:gd name="connsiteX21" fmla="*/ 161925 w 402431"/>
                <a:gd name="connsiteY21" fmla="*/ 588169 h 783431"/>
                <a:gd name="connsiteX22" fmla="*/ 166688 w 402431"/>
                <a:gd name="connsiteY22" fmla="*/ 564356 h 783431"/>
                <a:gd name="connsiteX23" fmla="*/ 169069 w 402431"/>
                <a:gd name="connsiteY23" fmla="*/ 557212 h 783431"/>
                <a:gd name="connsiteX24" fmla="*/ 173831 w 402431"/>
                <a:gd name="connsiteY24" fmla="*/ 538162 h 783431"/>
                <a:gd name="connsiteX25" fmla="*/ 176213 w 402431"/>
                <a:gd name="connsiteY25" fmla="*/ 531019 h 783431"/>
                <a:gd name="connsiteX26" fmla="*/ 180975 w 402431"/>
                <a:gd name="connsiteY26" fmla="*/ 511969 h 783431"/>
                <a:gd name="connsiteX27" fmla="*/ 183356 w 402431"/>
                <a:gd name="connsiteY27" fmla="*/ 492919 h 783431"/>
                <a:gd name="connsiteX28" fmla="*/ 185738 w 402431"/>
                <a:gd name="connsiteY28" fmla="*/ 483394 h 783431"/>
                <a:gd name="connsiteX29" fmla="*/ 190500 w 402431"/>
                <a:gd name="connsiteY29" fmla="*/ 457200 h 783431"/>
                <a:gd name="connsiteX30" fmla="*/ 192881 w 402431"/>
                <a:gd name="connsiteY30" fmla="*/ 440531 h 783431"/>
                <a:gd name="connsiteX31" fmla="*/ 197644 w 402431"/>
                <a:gd name="connsiteY31" fmla="*/ 416719 h 783431"/>
                <a:gd name="connsiteX32" fmla="*/ 200025 w 402431"/>
                <a:gd name="connsiteY32" fmla="*/ 397669 h 783431"/>
                <a:gd name="connsiteX33" fmla="*/ 202406 w 402431"/>
                <a:gd name="connsiteY33" fmla="*/ 383381 h 783431"/>
                <a:gd name="connsiteX34" fmla="*/ 204788 w 402431"/>
                <a:gd name="connsiteY34" fmla="*/ 359569 h 783431"/>
                <a:gd name="connsiteX35" fmla="*/ 207169 w 402431"/>
                <a:gd name="connsiteY35" fmla="*/ 352425 h 783431"/>
                <a:gd name="connsiteX36" fmla="*/ 209550 w 402431"/>
                <a:gd name="connsiteY36" fmla="*/ 338137 h 783431"/>
                <a:gd name="connsiteX37" fmla="*/ 214313 w 402431"/>
                <a:gd name="connsiteY37" fmla="*/ 321469 h 783431"/>
                <a:gd name="connsiteX38" fmla="*/ 219075 w 402431"/>
                <a:gd name="connsiteY38" fmla="*/ 297656 h 783431"/>
                <a:gd name="connsiteX39" fmla="*/ 223838 w 402431"/>
                <a:gd name="connsiteY39" fmla="*/ 283369 h 783431"/>
                <a:gd name="connsiteX40" fmla="*/ 226219 w 402431"/>
                <a:gd name="connsiteY40" fmla="*/ 276225 h 783431"/>
                <a:gd name="connsiteX41" fmla="*/ 230981 w 402431"/>
                <a:gd name="connsiteY41" fmla="*/ 257175 h 783431"/>
                <a:gd name="connsiteX42" fmla="*/ 233363 w 402431"/>
                <a:gd name="connsiteY42" fmla="*/ 250031 h 783431"/>
                <a:gd name="connsiteX43" fmla="*/ 238125 w 402431"/>
                <a:gd name="connsiteY43" fmla="*/ 230981 h 783431"/>
                <a:gd name="connsiteX44" fmla="*/ 250031 w 402431"/>
                <a:gd name="connsiteY44" fmla="*/ 195262 h 783431"/>
                <a:gd name="connsiteX45" fmla="*/ 257175 w 402431"/>
                <a:gd name="connsiteY45" fmla="*/ 173831 h 783431"/>
                <a:gd name="connsiteX46" fmla="*/ 259556 w 402431"/>
                <a:gd name="connsiteY46" fmla="*/ 166687 h 783431"/>
                <a:gd name="connsiteX47" fmla="*/ 264319 w 402431"/>
                <a:gd name="connsiteY47" fmla="*/ 159544 h 783431"/>
                <a:gd name="connsiteX48" fmla="*/ 266700 w 402431"/>
                <a:gd name="connsiteY48" fmla="*/ 152400 h 783431"/>
                <a:gd name="connsiteX49" fmla="*/ 276225 w 402431"/>
                <a:gd name="connsiteY49" fmla="*/ 138112 h 783431"/>
                <a:gd name="connsiteX50" fmla="*/ 285750 w 402431"/>
                <a:gd name="connsiteY50" fmla="*/ 123825 h 783431"/>
                <a:gd name="connsiteX51" fmla="*/ 290513 w 402431"/>
                <a:gd name="connsiteY51" fmla="*/ 116681 h 783431"/>
                <a:gd name="connsiteX52" fmla="*/ 297656 w 402431"/>
                <a:gd name="connsiteY52" fmla="*/ 107156 h 783431"/>
                <a:gd name="connsiteX53" fmla="*/ 302419 w 402431"/>
                <a:gd name="connsiteY53" fmla="*/ 100012 h 783431"/>
                <a:gd name="connsiteX54" fmla="*/ 309563 w 402431"/>
                <a:gd name="connsiteY54" fmla="*/ 90487 h 783431"/>
                <a:gd name="connsiteX55" fmla="*/ 314325 w 402431"/>
                <a:gd name="connsiteY55" fmla="*/ 83344 h 783431"/>
                <a:gd name="connsiteX56" fmla="*/ 321469 w 402431"/>
                <a:gd name="connsiteY56" fmla="*/ 78581 h 783431"/>
                <a:gd name="connsiteX57" fmla="*/ 333375 w 402431"/>
                <a:gd name="connsiteY57" fmla="*/ 64294 h 783431"/>
                <a:gd name="connsiteX58" fmla="*/ 340519 w 402431"/>
                <a:gd name="connsiteY58" fmla="*/ 59531 h 783431"/>
                <a:gd name="connsiteX59" fmla="*/ 361950 w 402431"/>
                <a:gd name="connsiteY59" fmla="*/ 40481 h 783431"/>
                <a:gd name="connsiteX60" fmla="*/ 373856 w 402431"/>
                <a:gd name="connsiteY60" fmla="*/ 28575 h 783431"/>
                <a:gd name="connsiteX61" fmla="*/ 395288 w 402431"/>
                <a:gd name="connsiteY61" fmla="*/ 9525 h 783431"/>
                <a:gd name="connsiteX62" fmla="*/ 402431 w 402431"/>
                <a:gd name="connsiteY62" fmla="*/ 0 h 783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402431" h="783431">
                  <a:moveTo>
                    <a:pt x="0" y="783431"/>
                  </a:moveTo>
                  <a:cubicBezTo>
                    <a:pt x="28229" y="777786"/>
                    <a:pt x="-1020" y="785207"/>
                    <a:pt x="19050" y="776287"/>
                  </a:cubicBezTo>
                  <a:cubicBezTo>
                    <a:pt x="23638" y="774248"/>
                    <a:pt x="28575" y="773112"/>
                    <a:pt x="33338" y="771525"/>
                  </a:cubicBezTo>
                  <a:lnTo>
                    <a:pt x="40481" y="769144"/>
                  </a:lnTo>
                  <a:cubicBezTo>
                    <a:pt x="42862" y="768350"/>
                    <a:pt x="45536" y="768154"/>
                    <a:pt x="47625" y="766762"/>
                  </a:cubicBezTo>
                  <a:lnTo>
                    <a:pt x="61913" y="757237"/>
                  </a:lnTo>
                  <a:lnTo>
                    <a:pt x="69056" y="752475"/>
                  </a:lnTo>
                  <a:cubicBezTo>
                    <a:pt x="73739" y="745451"/>
                    <a:pt x="74087" y="743917"/>
                    <a:pt x="80963" y="738187"/>
                  </a:cubicBezTo>
                  <a:cubicBezTo>
                    <a:pt x="83161" y="736355"/>
                    <a:pt x="85725" y="735012"/>
                    <a:pt x="88106" y="733425"/>
                  </a:cubicBezTo>
                  <a:cubicBezTo>
                    <a:pt x="89694" y="731044"/>
                    <a:pt x="90968" y="728420"/>
                    <a:pt x="92869" y="726281"/>
                  </a:cubicBezTo>
                  <a:cubicBezTo>
                    <a:pt x="97343" y="721247"/>
                    <a:pt x="107156" y="711994"/>
                    <a:pt x="107156" y="711994"/>
                  </a:cubicBezTo>
                  <a:cubicBezTo>
                    <a:pt x="113143" y="694039"/>
                    <a:pt x="104372" y="715473"/>
                    <a:pt x="116681" y="700087"/>
                  </a:cubicBezTo>
                  <a:cubicBezTo>
                    <a:pt x="118249" y="698127"/>
                    <a:pt x="117844" y="695138"/>
                    <a:pt x="119063" y="692944"/>
                  </a:cubicBezTo>
                  <a:cubicBezTo>
                    <a:pt x="121843" y="687940"/>
                    <a:pt x="128588" y="678656"/>
                    <a:pt x="128588" y="678656"/>
                  </a:cubicBezTo>
                  <a:cubicBezTo>
                    <a:pt x="134571" y="660705"/>
                    <a:pt x="126502" y="682826"/>
                    <a:pt x="135731" y="664369"/>
                  </a:cubicBezTo>
                  <a:cubicBezTo>
                    <a:pt x="136854" y="662124"/>
                    <a:pt x="136990" y="659470"/>
                    <a:pt x="138113" y="657225"/>
                  </a:cubicBezTo>
                  <a:cubicBezTo>
                    <a:pt x="139393" y="654665"/>
                    <a:pt x="141713" y="652696"/>
                    <a:pt x="142875" y="650081"/>
                  </a:cubicBezTo>
                  <a:cubicBezTo>
                    <a:pt x="144914" y="645494"/>
                    <a:pt x="146421" y="640664"/>
                    <a:pt x="147638" y="635794"/>
                  </a:cubicBezTo>
                  <a:cubicBezTo>
                    <a:pt x="148432" y="632619"/>
                    <a:pt x="148730" y="629277"/>
                    <a:pt x="150019" y="626269"/>
                  </a:cubicBezTo>
                  <a:cubicBezTo>
                    <a:pt x="151146" y="623638"/>
                    <a:pt x="153194" y="621506"/>
                    <a:pt x="154781" y="619125"/>
                  </a:cubicBezTo>
                  <a:cubicBezTo>
                    <a:pt x="156369" y="611187"/>
                    <a:pt x="156984" y="602991"/>
                    <a:pt x="159544" y="595312"/>
                  </a:cubicBezTo>
                  <a:cubicBezTo>
                    <a:pt x="160338" y="592931"/>
                    <a:pt x="161361" y="590615"/>
                    <a:pt x="161925" y="588169"/>
                  </a:cubicBezTo>
                  <a:cubicBezTo>
                    <a:pt x="163745" y="580281"/>
                    <a:pt x="164128" y="572036"/>
                    <a:pt x="166688" y="564356"/>
                  </a:cubicBezTo>
                  <a:cubicBezTo>
                    <a:pt x="167482" y="561975"/>
                    <a:pt x="168409" y="559634"/>
                    <a:pt x="169069" y="557212"/>
                  </a:cubicBezTo>
                  <a:cubicBezTo>
                    <a:pt x="170791" y="550897"/>
                    <a:pt x="171760" y="544371"/>
                    <a:pt x="173831" y="538162"/>
                  </a:cubicBezTo>
                  <a:cubicBezTo>
                    <a:pt x="174625" y="535781"/>
                    <a:pt x="175604" y="533454"/>
                    <a:pt x="176213" y="531019"/>
                  </a:cubicBezTo>
                  <a:cubicBezTo>
                    <a:pt x="181964" y="508017"/>
                    <a:pt x="175529" y="528306"/>
                    <a:pt x="180975" y="511969"/>
                  </a:cubicBezTo>
                  <a:cubicBezTo>
                    <a:pt x="181769" y="505619"/>
                    <a:pt x="182304" y="499231"/>
                    <a:pt x="183356" y="492919"/>
                  </a:cubicBezTo>
                  <a:cubicBezTo>
                    <a:pt x="183894" y="489691"/>
                    <a:pt x="185200" y="486622"/>
                    <a:pt x="185738" y="483394"/>
                  </a:cubicBezTo>
                  <a:cubicBezTo>
                    <a:pt x="190227" y="456462"/>
                    <a:pt x="185391" y="472530"/>
                    <a:pt x="190500" y="457200"/>
                  </a:cubicBezTo>
                  <a:cubicBezTo>
                    <a:pt x="191294" y="451644"/>
                    <a:pt x="191877" y="446053"/>
                    <a:pt x="192881" y="440531"/>
                  </a:cubicBezTo>
                  <a:cubicBezTo>
                    <a:pt x="198668" y="408704"/>
                    <a:pt x="191430" y="460224"/>
                    <a:pt x="197644" y="416719"/>
                  </a:cubicBezTo>
                  <a:cubicBezTo>
                    <a:pt x="198549" y="410384"/>
                    <a:pt x="199120" y="404004"/>
                    <a:pt x="200025" y="397669"/>
                  </a:cubicBezTo>
                  <a:cubicBezTo>
                    <a:pt x="200708" y="392889"/>
                    <a:pt x="201807" y="388172"/>
                    <a:pt x="202406" y="383381"/>
                  </a:cubicBezTo>
                  <a:cubicBezTo>
                    <a:pt x="203396" y="375466"/>
                    <a:pt x="203575" y="367453"/>
                    <a:pt x="204788" y="359569"/>
                  </a:cubicBezTo>
                  <a:cubicBezTo>
                    <a:pt x="205170" y="357088"/>
                    <a:pt x="206625" y="354875"/>
                    <a:pt x="207169" y="352425"/>
                  </a:cubicBezTo>
                  <a:cubicBezTo>
                    <a:pt x="208216" y="347712"/>
                    <a:pt x="208603" y="342872"/>
                    <a:pt x="209550" y="338137"/>
                  </a:cubicBezTo>
                  <a:cubicBezTo>
                    <a:pt x="212034" y="325715"/>
                    <a:pt x="211284" y="332071"/>
                    <a:pt x="214313" y="321469"/>
                  </a:cubicBezTo>
                  <a:cubicBezTo>
                    <a:pt x="222221" y="293796"/>
                    <a:pt x="209730" y="335036"/>
                    <a:pt x="219075" y="297656"/>
                  </a:cubicBezTo>
                  <a:cubicBezTo>
                    <a:pt x="220293" y="292786"/>
                    <a:pt x="222250" y="288131"/>
                    <a:pt x="223838" y="283369"/>
                  </a:cubicBezTo>
                  <a:cubicBezTo>
                    <a:pt x="224632" y="280988"/>
                    <a:pt x="225610" y="278660"/>
                    <a:pt x="226219" y="276225"/>
                  </a:cubicBezTo>
                  <a:cubicBezTo>
                    <a:pt x="227806" y="269875"/>
                    <a:pt x="228911" y="263384"/>
                    <a:pt x="230981" y="257175"/>
                  </a:cubicBezTo>
                  <a:cubicBezTo>
                    <a:pt x="231775" y="254794"/>
                    <a:pt x="232703" y="252453"/>
                    <a:pt x="233363" y="250031"/>
                  </a:cubicBezTo>
                  <a:cubicBezTo>
                    <a:pt x="235085" y="243716"/>
                    <a:pt x="236055" y="237190"/>
                    <a:pt x="238125" y="230981"/>
                  </a:cubicBezTo>
                  <a:lnTo>
                    <a:pt x="250031" y="195262"/>
                  </a:lnTo>
                  <a:lnTo>
                    <a:pt x="257175" y="173831"/>
                  </a:lnTo>
                  <a:cubicBezTo>
                    <a:pt x="257969" y="171450"/>
                    <a:pt x="258163" y="168775"/>
                    <a:pt x="259556" y="166687"/>
                  </a:cubicBezTo>
                  <a:lnTo>
                    <a:pt x="264319" y="159544"/>
                  </a:lnTo>
                  <a:cubicBezTo>
                    <a:pt x="265113" y="157163"/>
                    <a:pt x="265481" y="154594"/>
                    <a:pt x="266700" y="152400"/>
                  </a:cubicBezTo>
                  <a:cubicBezTo>
                    <a:pt x="269480" y="147396"/>
                    <a:pt x="274415" y="143542"/>
                    <a:pt x="276225" y="138112"/>
                  </a:cubicBezTo>
                  <a:cubicBezTo>
                    <a:pt x="280409" y="125559"/>
                    <a:pt x="275841" y="135716"/>
                    <a:pt x="285750" y="123825"/>
                  </a:cubicBezTo>
                  <a:cubicBezTo>
                    <a:pt x="287582" y="121626"/>
                    <a:pt x="288849" y="119010"/>
                    <a:pt x="290513" y="116681"/>
                  </a:cubicBezTo>
                  <a:cubicBezTo>
                    <a:pt x="292820" y="113452"/>
                    <a:pt x="295349" y="110385"/>
                    <a:pt x="297656" y="107156"/>
                  </a:cubicBezTo>
                  <a:cubicBezTo>
                    <a:pt x="299320" y="104827"/>
                    <a:pt x="300755" y="102341"/>
                    <a:pt x="302419" y="100012"/>
                  </a:cubicBezTo>
                  <a:cubicBezTo>
                    <a:pt x="304726" y="96783"/>
                    <a:pt x="307256" y="93717"/>
                    <a:pt x="309563" y="90487"/>
                  </a:cubicBezTo>
                  <a:cubicBezTo>
                    <a:pt x="311226" y="88158"/>
                    <a:pt x="312302" y="85367"/>
                    <a:pt x="314325" y="83344"/>
                  </a:cubicBezTo>
                  <a:cubicBezTo>
                    <a:pt x="316349" y="81320"/>
                    <a:pt x="319088" y="80169"/>
                    <a:pt x="321469" y="78581"/>
                  </a:cubicBezTo>
                  <a:cubicBezTo>
                    <a:pt x="326153" y="71554"/>
                    <a:pt x="326497" y="70025"/>
                    <a:pt x="333375" y="64294"/>
                  </a:cubicBezTo>
                  <a:cubicBezTo>
                    <a:pt x="335574" y="62462"/>
                    <a:pt x="338380" y="61432"/>
                    <a:pt x="340519" y="59531"/>
                  </a:cubicBezTo>
                  <a:cubicBezTo>
                    <a:pt x="364986" y="37783"/>
                    <a:pt x="345736" y="51291"/>
                    <a:pt x="361950" y="40481"/>
                  </a:cubicBezTo>
                  <a:cubicBezTo>
                    <a:pt x="371765" y="25759"/>
                    <a:pt x="360867" y="40121"/>
                    <a:pt x="373856" y="28575"/>
                  </a:cubicBezTo>
                  <a:cubicBezTo>
                    <a:pt x="398319" y="6830"/>
                    <a:pt x="379076" y="20331"/>
                    <a:pt x="395288" y="9525"/>
                  </a:cubicBezTo>
                  <a:cubicBezTo>
                    <a:pt x="400673" y="1447"/>
                    <a:pt x="398026" y="4405"/>
                    <a:pt x="402431" y="0"/>
                  </a:cubicBezTo>
                </a:path>
              </a:pathLst>
            </a:cu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AFF72D01-0E81-4921-9543-9C7FA35A19DF}"/>
                </a:ext>
              </a:extLst>
            </p:cNvPr>
            <p:cNvSpPr/>
            <p:nvPr/>
          </p:nvSpPr>
          <p:spPr>
            <a:xfrm>
              <a:off x="8602568" y="4754198"/>
              <a:ext cx="371475" cy="407194"/>
            </a:xfrm>
            <a:custGeom>
              <a:avLst/>
              <a:gdLst>
                <a:gd name="connsiteX0" fmla="*/ 0 w 371475"/>
                <a:gd name="connsiteY0" fmla="*/ 407194 h 407194"/>
                <a:gd name="connsiteX1" fmla="*/ 11906 w 371475"/>
                <a:gd name="connsiteY1" fmla="*/ 400050 h 407194"/>
                <a:gd name="connsiteX2" fmla="*/ 26193 w 371475"/>
                <a:gd name="connsiteY2" fmla="*/ 395287 h 407194"/>
                <a:gd name="connsiteX3" fmla="*/ 61912 w 371475"/>
                <a:gd name="connsiteY3" fmla="*/ 383381 h 407194"/>
                <a:gd name="connsiteX4" fmla="*/ 76200 w 371475"/>
                <a:gd name="connsiteY4" fmla="*/ 378619 h 407194"/>
                <a:gd name="connsiteX5" fmla="*/ 83343 w 371475"/>
                <a:gd name="connsiteY5" fmla="*/ 376237 h 407194"/>
                <a:gd name="connsiteX6" fmla="*/ 100012 w 371475"/>
                <a:gd name="connsiteY6" fmla="*/ 366712 h 407194"/>
                <a:gd name="connsiteX7" fmla="*/ 114300 w 371475"/>
                <a:gd name="connsiteY7" fmla="*/ 359569 h 407194"/>
                <a:gd name="connsiteX8" fmla="*/ 135731 w 371475"/>
                <a:gd name="connsiteY8" fmla="*/ 345281 h 407194"/>
                <a:gd name="connsiteX9" fmla="*/ 142875 w 371475"/>
                <a:gd name="connsiteY9" fmla="*/ 340519 h 407194"/>
                <a:gd name="connsiteX10" fmla="*/ 157162 w 371475"/>
                <a:gd name="connsiteY10" fmla="*/ 333375 h 407194"/>
                <a:gd name="connsiteX11" fmla="*/ 164306 w 371475"/>
                <a:gd name="connsiteY11" fmla="*/ 326231 h 407194"/>
                <a:gd name="connsiteX12" fmla="*/ 178593 w 371475"/>
                <a:gd name="connsiteY12" fmla="*/ 316706 h 407194"/>
                <a:gd name="connsiteX13" fmla="*/ 185737 w 371475"/>
                <a:gd name="connsiteY13" fmla="*/ 311944 h 407194"/>
                <a:gd name="connsiteX14" fmla="*/ 207168 w 371475"/>
                <a:gd name="connsiteY14" fmla="*/ 292894 h 407194"/>
                <a:gd name="connsiteX15" fmla="*/ 219075 w 371475"/>
                <a:gd name="connsiteY15" fmla="*/ 280987 h 407194"/>
                <a:gd name="connsiteX16" fmla="*/ 230981 w 371475"/>
                <a:gd name="connsiteY16" fmla="*/ 269081 h 407194"/>
                <a:gd name="connsiteX17" fmla="*/ 240506 w 371475"/>
                <a:gd name="connsiteY17" fmla="*/ 254794 h 407194"/>
                <a:gd name="connsiteX18" fmla="*/ 245268 w 371475"/>
                <a:gd name="connsiteY18" fmla="*/ 247650 h 407194"/>
                <a:gd name="connsiteX19" fmla="*/ 252412 w 371475"/>
                <a:gd name="connsiteY19" fmla="*/ 242887 h 407194"/>
                <a:gd name="connsiteX20" fmla="*/ 254793 w 371475"/>
                <a:gd name="connsiteY20" fmla="*/ 235744 h 407194"/>
                <a:gd name="connsiteX21" fmla="*/ 264318 w 371475"/>
                <a:gd name="connsiteY21" fmla="*/ 221456 h 407194"/>
                <a:gd name="connsiteX22" fmla="*/ 271462 w 371475"/>
                <a:gd name="connsiteY22" fmla="*/ 207169 h 407194"/>
                <a:gd name="connsiteX23" fmla="*/ 278606 w 371475"/>
                <a:gd name="connsiteY23" fmla="*/ 192881 h 407194"/>
                <a:gd name="connsiteX24" fmla="*/ 283368 w 371475"/>
                <a:gd name="connsiteY24" fmla="*/ 178594 h 407194"/>
                <a:gd name="connsiteX25" fmla="*/ 292893 w 371475"/>
                <a:gd name="connsiteY25" fmla="*/ 161925 h 407194"/>
                <a:gd name="connsiteX26" fmla="*/ 295275 w 371475"/>
                <a:gd name="connsiteY26" fmla="*/ 154781 h 407194"/>
                <a:gd name="connsiteX27" fmla="*/ 304800 w 371475"/>
                <a:gd name="connsiteY27" fmla="*/ 140494 h 407194"/>
                <a:gd name="connsiteX28" fmla="*/ 311943 w 371475"/>
                <a:gd name="connsiteY28" fmla="*/ 126206 h 407194"/>
                <a:gd name="connsiteX29" fmla="*/ 316706 w 371475"/>
                <a:gd name="connsiteY29" fmla="*/ 111919 h 407194"/>
                <a:gd name="connsiteX30" fmla="*/ 319087 w 371475"/>
                <a:gd name="connsiteY30" fmla="*/ 104775 h 407194"/>
                <a:gd name="connsiteX31" fmla="*/ 323850 w 371475"/>
                <a:gd name="connsiteY31" fmla="*/ 97631 h 407194"/>
                <a:gd name="connsiteX32" fmla="*/ 326231 w 371475"/>
                <a:gd name="connsiteY32" fmla="*/ 90487 h 407194"/>
                <a:gd name="connsiteX33" fmla="*/ 335756 w 371475"/>
                <a:gd name="connsiteY33" fmla="*/ 76200 h 407194"/>
                <a:gd name="connsiteX34" fmla="*/ 338137 w 371475"/>
                <a:gd name="connsiteY34" fmla="*/ 69056 h 407194"/>
                <a:gd name="connsiteX35" fmla="*/ 342900 w 371475"/>
                <a:gd name="connsiteY35" fmla="*/ 61912 h 407194"/>
                <a:gd name="connsiteX36" fmla="*/ 352425 w 371475"/>
                <a:gd name="connsiteY36" fmla="*/ 40481 h 407194"/>
                <a:gd name="connsiteX37" fmla="*/ 361950 w 371475"/>
                <a:gd name="connsiteY37" fmla="*/ 19050 h 407194"/>
                <a:gd name="connsiteX38" fmla="*/ 364331 w 371475"/>
                <a:gd name="connsiteY38" fmla="*/ 11906 h 407194"/>
                <a:gd name="connsiteX39" fmla="*/ 369093 w 371475"/>
                <a:gd name="connsiteY39" fmla="*/ 4762 h 407194"/>
                <a:gd name="connsiteX40" fmla="*/ 371475 w 371475"/>
                <a:gd name="connsiteY40" fmla="*/ 0 h 407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371475" h="407194">
                  <a:moveTo>
                    <a:pt x="0" y="407194"/>
                  </a:moveTo>
                  <a:cubicBezTo>
                    <a:pt x="3969" y="404813"/>
                    <a:pt x="7693" y="401965"/>
                    <a:pt x="11906" y="400050"/>
                  </a:cubicBezTo>
                  <a:cubicBezTo>
                    <a:pt x="16476" y="397973"/>
                    <a:pt x="21431" y="396875"/>
                    <a:pt x="26193" y="395287"/>
                  </a:cubicBezTo>
                  <a:lnTo>
                    <a:pt x="61912" y="383381"/>
                  </a:lnTo>
                  <a:lnTo>
                    <a:pt x="76200" y="378619"/>
                  </a:lnTo>
                  <a:cubicBezTo>
                    <a:pt x="78581" y="377825"/>
                    <a:pt x="81255" y="377629"/>
                    <a:pt x="83343" y="376237"/>
                  </a:cubicBezTo>
                  <a:cubicBezTo>
                    <a:pt x="100748" y="364635"/>
                    <a:pt x="78863" y="378797"/>
                    <a:pt x="100012" y="366712"/>
                  </a:cubicBezTo>
                  <a:cubicBezTo>
                    <a:pt x="112934" y="359328"/>
                    <a:pt x="101205" y="363933"/>
                    <a:pt x="114300" y="359569"/>
                  </a:cubicBezTo>
                  <a:lnTo>
                    <a:pt x="135731" y="345281"/>
                  </a:lnTo>
                  <a:cubicBezTo>
                    <a:pt x="138112" y="343694"/>
                    <a:pt x="140160" y="341424"/>
                    <a:pt x="142875" y="340519"/>
                  </a:cubicBezTo>
                  <a:cubicBezTo>
                    <a:pt x="150032" y="338132"/>
                    <a:pt x="151009" y="338502"/>
                    <a:pt x="157162" y="333375"/>
                  </a:cubicBezTo>
                  <a:cubicBezTo>
                    <a:pt x="159749" y="331219"/>
                    <a:pt x="161648" y="328299"/>
                    <a:pt x="164306" y="326231"/>
                  </a:cubicBezTo>
                  <a:cubicBezTo>
                    <a:pt x="168824" y="322717"/>
                    <a:pt x="173831" y="319881"/>
                    <a:pt x="178593" y="316706"/>
                  </a:cubicBezTo>
                  <a:cubicBezTo>
                    <a:pt x="180974" y="315119"/>
                    <a:pt x="183713" y="313968"/>
                    <a:pt x="185737" y="311944"/>
                  </a:cubicBezTo>
                  <a:cubicBezTo>
                    <a:pt x="202048" y="295633"/>
                    <a:pt x="194421" y="301392"/>
                    <a:pt x="207168" y="292894"/>
                  </a:cubicBezTo>
                  <a:cubicBezTo>
                    <a:pt x="219869" y="273843"/>
                    <a:pt x="203199" y="296863"/>
                    <a:pt x="219075" y="280987"/>
                  </a:cubicBezTo>
                  <a:cubicBezTo>
                    <a:pt x="234950" y="265112"/>
                    <a:pt x="211929" y="281783"/>
                    <a:pt x="230981" y="269081"/>
                  </a:cubicBezTo>
                  <a:lnTo>
                    <a:pt x="240506" y="254794"/>
                  </a:lnTo>
                  <a:cubicBezTo>
                    <a:pt x="242093" y="252413"/>
                    <a:pt x="242887" y="249238"/>
                    <a:pt x="245268" y="247650"/>
                  </a:cubicBezTo>
                  <a:lnTo>
                    <a:pt x="252412" y="242887"/>
                  </a:lnTo>
                  <a:cubicBezTo>
                    <a:pt x="253206" y="240506"/>
                    <a:pt x="253574" y="237938"/>
                    <a:pt x="254793" y="235744"/>
                  </a:cubicBezTo>
                  <a:cubicBezTo>
                    <a:pt x="257573" y="230740"/>
                    <a:pt x="262507" y="226886"/>
                    <a:pt x="264318" y="221456"/>
                  </a:cubicBezTo>
                  <a:cubicBezTo>
                    <a:pt x="267605" y="211597"/>
                    <a:pt x="265308" y="216401"/>
                    <a:pt x="271462" y="207169"/>
                  </a:cubicBezTo>
                  <a:cubicBezTo>
                    <a:pt x="280144" y="181120"/>
                    <a:pt x="266298" y="220573"/>
                    <a:pt x="278606" y="192881"/>
                  </a:cubicBezTo>
                  <a:cubicBezTo>
                    <a:pt x="280645" y="188294"/>
                    <a:pt x="280583" y="182771"/>
                    <a:pt x="283368" y="178594"/>
                  </a:cubicBezTo>
                  <a:cubicBezTo>
                    <a:pt x="288153" y="171417"/>
                    <a:pt x="289266" y="170388"/>
                    <a:pt x="292893" y="161925"/>
                  </a:cubicBezTo>
                  <a:cubicBezTo>
                    <a:pt x="293882" y="159618"/>
                    <a:pt x="294056" y="156975"/>
                    <a:pt x="295275" y="154781"/>
                  </a:cubicBezTo>
                  <a:cubicBezTo>
                    <a:pt x="298055" y="149778"/>
                    <a:pt x="304800" y="140494"/>
                    <a:pt x="304800" y="140494"/>
                  </a:cubicBezTo>
                  <a:cubicBezTo>
                    <a:pt x="313479" y="114454"/>
                    <a:pt x="299640" y="153887"/>
                    <a:pt x="311943" y="126206"/>
                  </a:cubicBezTo>
                  <a:cubicBezTo>
                    <a:pt x="313982" y="121619"/>
                    <a:pt x="315118" y="116681"/>
                    <a:pt x="316706" y="111919"/>
                  </a:cubicBezTo>
                  <a:cubicBezTo>
                    <a:pt x="317500" y="109538"/>
                    <a:pt x="317695" y="106863"/>
                    <a:pt x="319087" y="104775"/>
                  </a:cubicBezTo>
                  <a:lnTo>
                    <a:pt x="323850" y="97631"/>
                  </a:lnTo>
                  <a:cubicBezTo>
                    <a:pt x="324644" y="95250"/>
                    <a:pt x="325012" y="92681"/>
                    <a:pt x="326231" y="90487"/>
                  </a:cubicBezTo>
                  <a:cubicBezTo>
                    <a:pt x="329011" y="85484"/>
                    <a:pt x="335756" y="76200"/>
                    <a:pt x="335756" y="76200"/>
                  </a:cubicBezTo>
                  <a:cubicBezTo>
                    <a:pt x="336550" y="73819"/>
                    <a:pt x="337014" y="71301"/>
                    <a:pt x="338137" y="69056"/>
                  </a:cubicBezTo>
                  <a:cubicBezTo>
                    <a:pt x="339417" y="66496"/>
                    <a:pt x="341738" y="64527"/>
                    <a:pt x="342900" y="61912"/>
                  </a:cubicBezTo>
                  <a:cubicBezTo>
                    <a:pt x="354235" y="36408"/>
                    <a:pt x="341646" y="56649"/>
                    <a:pt x="352425" y="40481"/>
                  </a:cubicBezTo>
                  <a:cubicBezTo>
                    <a:pt x="358092" y="23479"/>
                    <a:pt x="354402" y="30371"/>
                    <a:pt x="361950" y="19050"/>
                  </a:cubicBezTo>
                  <a:cubicBezTo>
                    <a:pt x="362744" y="16669"/>
                    <a:pt x="363209" y="14151"/>
                    <a:pt x="364331" y="11906"/>
                  </a:cubicBezTo>
                  <a:cubicBezTo>
                    <a:pt x="365611" y="9346"/>
                    <a:pt x="367621" y="7216"/>
                    <a:pt x="369093" y="4762"/>
                  </a:cubicBezTo>
                  <a:cubicBezTo>
                    <a:pt x="370006" y="3240"/>
                    <a:pt x="370681" y="1587"/>
                    <a:pt x="371475" y="0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1D35CBD5-B00C-4C8D-A53F-3A071F4362DF}"/>
                </a:ext>
              </a:extLst>
            </p:cNvPr>
            <p:cNvSpPr/>
            <p:nvPr/>
          </p:nvSpPr>
          <p:spPr>
            <a:xfrm>
              <a:off x="8600186" y="4154123"/>
              <a:ext cx="407194" cy="216694"/>
            </a:xfrm>
            <a:custGeom>
              <a:avLst/>
              <a:gdLst>
                <a:gd name="connsiteX0" fmla="*/ 0 w 407194"/>
                <a:gd name="connsiteY0" fmla="*/ 216694 h 216694"/>
                <a:gd name="connsiteX1" fmla="*/ 23813 w 407194"/>
                <a:gd name="connsiteY1" fmla="*/ 211931 h 216694"/>
                <a:gd name="connsiteX2" fmla="*/ 35719 w 407194"/>
                <a:gd name="connsiteY2" fmla="*/ 209550 h 216694"/>
                <a:gd name="connsiteX3" fmla="*/ 42863 w 407194"/>
                <a:gd name="connsiteY3" fmla="*/ 207169 h 216694"/>
                <a:gd name="connsiteX4" fmla="*/ 61913 w 407194"/>
                <a:gd name="connsiteY4" fmla="*/ 202406 h 216694"/>
                <a:gd name="connsiteX5" fmla="*/ 85725 w 407194"/>
                <a:gd name="connsiteY5" fmla="*/ 192881 h 216694"/>
                <a:gd name="connsiteX6" fmla="*/ 92869 w 407194"/>
                <a:gd name="connsiteY6" fmla="*/ 190500 h 216694"/>
                <a:gd name="connsiteX7" fmla="*/ 100013 w 407194"/>
                <a:gd name="connsiteY7" fmla="*/ 185737 h 216694"/>
                <a:gd name="connsiteX8" fmla="*/ 107157 w 407194"/>
                <a:gd name="connsiteY8" fmla="*/ 183356 h 216694"/>
                <a:gd name="connsiteX9" fmla="*/ 121444 w 407194"/>
                <a:gd name="connsiteY9" fmla="*/ 173831 h 216694"/>
                <a:gd name="connsiteX10" fmla="*/ 128588 w 407194"/>
                <a:gd name="connsiteY10" fmla="*/ 169069 h 216694"/>
                <a:gd name="connsiteX11" fmla="*/ 135732 w 407194"/>
                <a:gd name="connsiteY11" fmla="*/ 166687 h 216694"/>
                <a:gd name="connsiteX12" fmla="*/ 152400 w 407194"/>
                <a:gd name="connsiteY12" fmla="*/ 154781 h 216694"/>
                <a:gd name="connsiteX13" fmla="*/ 166688 w 407194"/>
                <a:gd name="connsiteY13" fmla="*/ 145256 h 216694"/>
                <a:gd name="connsiteX14" fmla="*/ 173832 w 407194"/>
                <a:gd name="connsiteY14" fmla="*/ 140494 h 216694"/>
                <a:gd name="connsiteX15" fmla="*/ 180975 w 407194"/>
                <a:gd name="connsiteY15" fmla="*/ 138112 h 216694"/>
                <a:gd name="connsiteX16" fmla="*/ 195263 w 407194"/>
                <a:gd name="connsiteY16" fmla="*/ 126206 h 216694"/>
                <a:gd name="connsiteX17" fmla="*/ 216694 w 407194"/>
                <a:gd name="connsiteY17" fmla="*/ 111919 h 216694"/>
                <a:gd name="connsiteX18" fmla="*/ 238125 w 407194"/>
                <a:gd name="connsiteY18" fmla="*/ 97631 h 216694"/>
                <a:gd name="connsiteX19" fmla="*/ 245269 w 407194"/>
                <a:gd name="connsiteY19" fmla="*/ 92869 h 216694"/>
                <a:gd name="connsiteX20" fmla="*/ 254794 w 407194"/>
                <a:gd name="connsiteY20" fmla="*/ 88106 h 216694"/>
                <a:gd name="connsiteX21" fmla="*/ 259557 w 407194"/>
                <a:gd name="connsiteY21" fmla="*/ 80962 h 216694"/>
                <a:gd name="connsiteX22" fmla="*/ 266700 w 407194"/>
                <a:gd name="connsiteY22" fmla="*/ 78581 h 216694"/>
                <a:gd name="connsiteX23" fmla="*/ 273844 w 407194"/>
                <a:gd name="connsiteY23" fmla="*/ 73819 h 216694"/>
                <a:gd name="connsiteX24" fmla="*/ 288132 w 407194"/>
                <a:gd name="connsiteY24" fmla="*/ 64294 h 216694"/>
                <a:gd name="connsiteX25" fmla="*/ 295275 w 407194"/>
                <a:gd name="connsiteY25" fmla="*/ 57150 h 216694"/>
                <a:gd name="connsiteX26" fmla="*/ 309563 w 407194"/>
                <a:gd name="connsiteY26" fmla="*/ 47625 h 216694"/>
                <a:gd name="connsiteX27" fmla="*/ 316707 w 407194"/>
                <a:gd name="connsiteY27" fmla="*/ 42862 h 216694"/>
                <a:gd name="connsiteX28" fmla="*/ 323850 w 407194"/>
                <a:gd name="connsiteY28" fmla="*/ 38100 h 216694"/>
                <a:gd name="connsiteX29" fmla="*/ 330994 w 407194"/>
                <a:gd name="connsiteY29" fmla="*/ 33337 h 216694"/>
                <a:gd name="connsiteX30" fmla="*/ 338138 w 407194"/>
                <a:gd name="connsiteY30" fmla="*/ 30956 h 216694"/>
                <a:gd name="connsiteX31" fmla="*/ 359569 w 407194"/>
                <a:gd name="connsiteY31" fmla="*/ 19050 h 216694"/>
                <a:gd name="connsiteX32" fmla="*/ 366713 w 407194"/>
                <a:gd name="connsiteY32" fmla="*/ 14287 h 216694"/>
                <a:gd name="connsiteX33" fmla="*/ 390525 w 407194"/>
                <a:gd name="connsiteY33" fmla="*/ 7144 h 216694"/>
                <a:gd name="connsiteX34" fmla="*/ 407194 w 407194"/>
                <a:gd name="connsiteY34" fmla="*/ 0 h 216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407194" h="216694">
                  <a:moveTo>
                    <a:pt x="0" y="216694"/>
                  </a:moveTo>
                  <a:lnTo>
                    <a:pt x="23813" y="211931"/>
                  </a:lnTo>
                  <a:cubicBezTo>
                    <a:pt x="27782" y="211137"/>
                    <a:pt x="31879" y="210830"/>
                    <a:pt x="35719" y="209550"/>
                  </a:cubicBezTo>
                  <a:cubicBezTo>
                    <a:pt x="38100" y="208756"/>
                    <a:pt x="40441" y="207829"/>
                    <a:pt x="42863" y="207169"/>
                  </a:cubicBezTo>
                  <a:cubicBezTo>
                    <a:pt x="49178" y="205447"/>
                    <a:pt x="56058" y="205333"/>
                    <a:pt x="61913" y="202406"/>
                  </a:cubicBezTo>
                  <a:cubicBezTo>
                    <a:pt x="75926" y="195400"/>
                    <a:pt x="68074" y="198765"/>
                    <a:pt x="85725" y="192881"/>
                  </a:cubicBezTo>
                  <a:lnTo>
                    <a:pt x="92869" y="190500"/>
                  </a:lnTo>
                  <a:cubicBezTo>
                    <a:pt x="95250" y="188912"/>
                    <a:pt x="97453" y="187017"/>
                    <a:pt x="100013" y="185737"/>
                  </a:cubicBezTo>
                  <a:cubicBezTo>
                    <a:pt x="102258" y="184614"/>
                    <a:pt x="104963" y="184575"/>
                    <a:pt x="107157" y="183356"/>
                  </a:cubicBezTo>
                  <a:cubicBezTo>
                    <a:pt x="112160" y="180576"/>
                    <a:pt x="116682" y="177006"/>
                    <a:pt x="121444" y="173831"/>
                  </a:cubicBezTo>
                  <a:cubicBezTo>
                    <a:pt x="123825" y="172244"/>
                    <a:pt x="125873" y="169974"/>
                    <a:pt x="128588" y="169069"/>
                  </a:cubicBezTo>
                  <a:cubicBezTo>
                    <a:pt x="130969" y="168275"/>
                    <a:pt x="133487" y="167810"/>
                    <a:pt x="135732" y="166687"/>
                  </a:cubicBezTo>
                  <a:cubicBezTo>
                    <a:pt x="139604" y="164751"/>
                    <a:pt x="149702" y="156670"/>
                    <a:pt x="152400" y="154781"/>
                  </a:cubicBezTo>
                  <a:cubicBezTo>
                    <a:pt x="157089" y="151499"/>
                    <a:pt x="161925" y="148431"/>
                    <a:pt x="166688" y="145256"/>
                  </a:cubicBezTo>
                  <a:cubicBezTo>
                    <a:pt x="169069" y="143669"/>
                    <a:pt x="171117" y="141399"/>
                    <a:pt x="173832" y="140494"/>
                  </a:cubicBezTo>
                  <a:cubicBezTo>
                    <a:pt x="176213" y="139700"/>
                    <a:pt x="178730" y="139235"/>
                    <a:pt x="180975" y="138112"/>
                  </a:cubicBezTo>
                  <a:cubicBezTo>
                    <a:pt x="191190" y="133004"/>
                    <a:pt x="185779" y="133583"/>
                    <a:pt x="195263" y="126206"/>
                  </a:cubicBezTo>
                  <a:cubicBezTo>
                    <a:pt x="195285" y="126189"/>
                    <a:pt x="213111" y="114308"/>
                    <a:pt x="216694" y="111919"/>
                  </a:cubicBezTo>
                  <a:lnTo>
                    <a:pt x="238125" y="97631"/>
                  </a:lnTo>
                  <a:cubicBezTo>
                    <a:pt x="240506" y="96043"/>
                    <a:pt x="242709" y="94149"/>
                    <a:pt x="245269" y="92869"/>
                  </a:cubicBezTo>
                  <a:lnTo>
                    <a:pt x="254794" y="88106"/>
                  </a:lnTo>
                  <a:cubicBezTo>
                    <a:pt x="256382" y="85725"/>
                    <a:pt x="257322" y="82750"/>
                    <a:pt x="259557" y="80962"/>
                  </a:cubicBezTo>
                  <a:cubicBezTo>
                    <a:pt x="261517" y="79394"/>
                    <a:pt x="264455" y="79703"/>
                    <a:pt x="266700" y="78581"/>
                  </a:cubicBezTo>
                  <a:cubicBezTo>
                    <a:pt x="269260" y="77301"/>
                    <a:pt x="271645" y="75651"/>
                    <a:pt x="273844" y="73819"/>
                  </a:cubicBezTo>
                  <a:cubicBezTo>
                    <a:pt x="285737" y="63909"/>
                    <a:pt x="275577" y="68479"/>
                    <a:pt x="288132" y="64294"/>
                  </a:cubicBezTo>
                  <a:cubicBezTo>
                    <a:pt x="290513" y="61913"/>
                    <a:pt x="292617" y="59217"/>
                    <a:pt x="295275" y="57150"/>
                  </a:cubicBezTo>
                  <a:cubicBezTo>
                    <a:pt x="299793" y="53636"/>
                    <a:pt x="304800" y="50800"/>
                    <a:pt x="309563" y="47625"/>
                  </a:cubicBezTo>
                  <a:lnTo>
                    <a:pt x="316707" y="42862"/>
                  </a:lnTo>
                  <a:lnTo>
                    <a:pt x="323850" y="38100"/>
                  </a:lnTo>
                  <a:cubicBezTo>
                    <a:pt x="326231" y="36512"/>
                    <a:pt x="328279" y="34242"/>
                    <a:pt x="330994" y="33337"/>
                  </a:cubicBezTo>
                  <a:cubicBezTo>
                    <a:pt x="333375" y="32543"/>
                    <a:pt x="335944" y="32175"/>
                    <a:pt x="338138" y="30956"/>
                  </a:cubicBezTo>
                  <a:cubicBezTo>
                    <a:pt x="362702" y="17310"/>
                    <a:pt x="343404" y="24438"/>
                    <a:pt x="359569" y="19050"/>
                  </a:cubicBezTo>
                  <a:cubicBezTo>
                    <a:pt x="361950" y="17462"/>
                    <a:pt x="364098" y="15449"/>
                    <a:pt x="366713" y="14287"/>
                  </a:cubicBezTo>
                  <a:cubicBezTo>
                    <a:pt x="378371" y="9106"/>
                    <a:pt x="379868" y="10341"/>
                    <a:pt x="390525" y="7144"/>
                  </a:cubicBezTo>
                  <a:cubicBezTo>
                    <a:pt x="405146" y="2758"/>
                    <a:pt x="401427" y="5767"/>
                    <a:pt x="407194" y="0"/>
                  </a:cubicBezTo>
                </a:path>
              </a:pathLst>
            </a:cu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E822DBD-3971-46FF-9C16-D7E4F019D7B2}"/>
                </a:ext>
              </a:extLst>
            </p:cNvPr>
            <p:cNvSpPr/>
            <p:nvPr/>
          </p:nvSpPr>
          <p:spPr>
            <a:xfrm>
              <a:off x="8875593" y="2450924"/>
              <a:ext cx="586819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b="1" dirty="0">
                  <a:solidFill>
                    <a:srgbClr val="FFC000"/>
                  </a:solidFill>
                </a:rPr>
                <a:t>GND</a:t>
              </a:r>
              <a:endParaRPr lang="en-US" sz="1100" dirty="0">
                <a:solidFill>
                  <a:srgbClr val="FFC000"/>
                </a:solidFill>
              </a:endParaRP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91A1A204-3825-4F64-81C3-6C7F99B7CFE7}"/>
                </a:ext>
              </a:extLst>
            </p:cNvPr>
            <p:cNvSpPr/>
            <p:nvPr/>
          </p:nvSpPr>
          <p:spPr>
            <a:xfrm>
              <a:off x="8875594" y="1496384"/>
              <a:ext cx="586818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b="1" dirty="0">
                  <a:solidFill>
                    <a:srgbClr val="FFC000"/>
                  </a:solidFill>
                </a:rPr>
                <a:t>GND</a:t>
              </a:r>
              <a:endParaRPr lang="en-US" sz="1100" dirty="0">
                <a:solidFill>
                  <a:srgbClr val="FFC000"/>
                </a:solidFill>
              </a:endParaRP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157A9D9-E599-4EB8-A56B-5003D23333CF}"/>
                </a:ext>
              </a:extLst>
            </p:cNvPr>
            <p:cNvSpPr/>
            <p:nvPr/>
          </p:nvSpPr>
          <p:spPr>
            <a:xfrm>
              <a:off x="8875594" y="1870298"/>
              <a:ext cx="586820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b="1" dirty="0">
                  <a:solidFill>
                    <a:srgbClr val="0070C0"/>
                  </a:solidFill>
                </a:rPr>
                <a:t>PULSE</a:t>
              </a:r>
              <a:endParaRPr lang="en-US" sz="1100" dirty="0">
                <a:solidFill>
                  <a:srgbClr val="0070C0"/>
                </a:solidFill>
              </a:endParaRP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B3AD2500-88A0-4A40-8CF1-49952FB380E4}"/>
                </a:ext>
              </a:extLst>
            </p:cNvPr>
            <p:cNvSpPr/>
            <p:nvPr/>
          </p:nvSpPr>
          <p:spPr>
            <a:xfrm>
              <a:off x="8875594" y="2822192"/>
              <a:ext cx="586820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b="1" dirty="0">
                  <a:solidFill>
                    <a:srgbClr val="0070C0"/>
                  </a:solidFill>
                </a:rPr>
                <a:t>PULSE</a:t>
              </a:r>
              <a:endParaRPr lang="en-US" sz="1100" dirty="0">
                <a:solidFill>
                  <a:srgbClr val="0070C0"/>
                </a:solidFill>
              </a:endParaRP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1BD8A504-753D-42B0-9B5C-C420373F05D7}"/>
                </a:ext>
              </a:extLst>
            </p:cNvPr>
            <p:cNvSpPr/>
            <p:nvPr/>
          </p:nvSpPr>
          <p:spPr>
            <a:xfrm>
              <a:off x="8875594" y="3182167"/>
              <a:ext cx="586820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b="1" dirty="0">
                  <a:solidFill>
                    <a:srgbClr val="FF0000"/>
                  </a:solidFill>
                </a:rPr>
                <a:t>5V</a:t>
              </a:r>
              <a:endParaRPr lang="en-US" sz="1100" dirty="0">
                <a:solidFill>
                  <a:srgbClr val="FF0000"/>
                </a:solidFill>
              </a:endParaRPr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FD25D62A-C3CA-48B7-8991-0FAFF0520B62}"/>
                </a:ext>
              </a:extLst>
            </p:cNvPr>
            <p:cNvSpPr/>
            <p:nvPr/>
          </p:nvSpPr>
          <p:spPr>
            <a:xfrm>
              <a:off x="9696693" y="2598420"/>
              <a:ext cx="381188" cy="1958340"/>
            </a:xfrm>
            <a:custGeom>
              <a:avLst/>
              <a:gdLst>
                <a:gd name="connsiteX0" fmla="*/ 99060 w 381188"/>
                <a:gd name="connsiteY0" fmla="*/ 1958340 h 1958340"/>
                <a:gd name="connsiteX1" fmla="*/ 281940 w 381188"/>
                <a:gd name="connsiteY1" fmla="*/ 1623060 h 1958340"/>
                <a:gd name="connsiteX2" fmla="*/ 381000 w 381188"/>
                <a:gd name="connsiteY2" fmla="*/ 937260 h 1958340"/>
                <a:gd name="connsiteX3" fmla="*/ 297180 w 381188"/>
                <a:gd name="connsiteY3" fmla="*/ 236220 h 1958340"/>
                <a:gd name="connsiteX4" fmla="*/ 0 w 381188"/>
                <a:gd name="connsiteY4" fmla="*/ 0 h 19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188" h="1958340">
                  <a:moveTo>
                    <a:pt x="99060" y="1958340"/>
                  </a:moveTo>
                  <a:cubicBezTo>
                    <a:pt x="167005" y="1875790"/>
                    <a:pt x="234950" y="1793240"/>
                    <a:pt x="281940" y="1623060"/>
                  </a:cubicBezTo>
                  <a:cubicBezTo>
                    <a:pt x="328930" y="1452880"/>
                    <a:pt x="378460" y="1168400"/>
                    <a:pt x="381000" y="937260"/>
                  </a:cubicBezTo>
                  <a:cubicBezTo>
                    <a:pt x="383540" y="706120"/>
                    <a:pt x="360680" y="392430"/>
                    <a:pt x="297180" y="236220"/>
                  </a:cubicBezTo>
                  <a:cubicBezTo>
                    <a:pt x="233680" y="80010"/>
                    <a:pt x="116840" y="40005"/>
                    <a:pt x="0" y="0"/>
                  </a:cubicBezTo>
                </a:path>
              </a:pathLst>
            </a:cu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C15F9E52-9973-440E-B85A-1695FEF3CEA8}"/>
                </a:ext>
              </a:extLst>
            </p:cNvPr>
            <p:cNvSpPr/>
            <p:nvPr/>
          </p:nvSpPr>
          <p:spPr>
            <a:xfrm>
              <a:off x="9711933" y="2956560"/>
              <a:ext cx="239899" cy="1196340"/>
            </a:xfrm>
            <a:custGeom>
              <a:avLst/>
              <a:gdLst>
                <a:gd name="connsiteX0" fmla="*/ 91440 w 239899"/>
                <a:gd name="connsiteY0" fmla="*/ 1196340 h 1196340"/>
                <a:gd name="connsiteX1" fmla="*/ 213360 w 239899"/>
                <a:gd name="connsiteY1" fmla="*/ 746760 h 1196340"/>
                <a:gd name="connsiteX2" fmla="*/ 220980 w 239899"/>
                <a:gd name="connsiteY2" fmla="*/ 358140 h 1196340"/>
                <a:gd name="connsiteX3" fmla="*/ 0 w 239899"/>
                <a:gd name="connsiteY3" fmla="*/ 0 h 119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9899" h="1196340">
                  <a:moveTo>
                    <a:pt x="91440" y="1196340"/>
                  </a:moveTo>
                  <a:cubicBezTo>
                    <a:pt x="141605" y="1041400"/>
                    <a:pt x="191770" y="886460"/>
                    <a:pt x="213360" y="746760"/>
                  </a:cubicBezTo>
                  <a:cubicBezTo>
                    <a:pt x="234950" y="607060"/>
                    <a:pt x="256540" y="482600"/>
                    <a:pt x="220980" y="358140"/>
                  </a:cubicBezTo>
                  <a:cubicBezTo>
                    <a:pt x="185420" y="233680"/>
                    <a:pt x="92710" y="116840"/>
                    <a:pt x="0" y="0"/>
                  </a:cubicBezTo>
                </a:path>
              </a:pathLst>
            </a:cu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2205126-4C80-44B5-9A04-4B3DB62625D5}"/>
                </a:ext>
              </a:extLst>
            </p:cNvPr>
            <p:cNvSpPr/>
            <p:nvPr/>
          </p:nvSpPr>
          <p:spPr>
            <a:xfrm>
              <a:off x="9562627" y="3360420"/>
              <a:ext cx="225506" cy="1402080"/>
            </a:xfrm>
            <a:custGeom>
              <a:avLst/>
              <a:gdLst>
                <a:gd name="connsiteX0" fmla="*/ 225506 w 225506"/>
                <a:gd name="connsiteY0" fmla="*/ 1402080 h 1402080"/>
                <a:gd name="connsiteX1" fmla="*/ 27386 w 225506"/>
                <a:gd name="connsiteY1" fmla="*/ 1036320 h 1402080"/>
                <a:gd name="connsiteX2" fmla="*/ 12146 w 225506"/>
                <a:gd name="connsiteY2" fmla="*/ 541020 h 1402080"/>
                <a:gd name="connsiteX3" fmla="*/ 126446 w 225506"/>
                <a:gd name="connsiteY3" fmla="*/ 0 h 1402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5506" h="1402080">
                  <a:moveTo>
                    <a:pt x="225506" y="1402080"/>
                  </a:moveTo>
                  <a:cubicBezTo>
                    <a:pt x="144226" y="1290955"/>
                    <a:pt x="62946" y="1179830"/>
                    <a:pt x="27386" y="1036320"/>
                  </a:cubicBezTo>
                  <a:cubicBezTo>
                    <a:pt x="-8174" y="892810"/>
                    <a:pt x="-4364" y="713740"/>
                    <a:pt x="12146" y="541020"/>
                  </a:cubicBezTo>
                  <a:cubicBezTo>
                    <a:pt x="28656" y="368300"/>
                    <a:pt x="77551" y="184150"/>
                    <a:pt x="126446" y="0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BCD37DB9-B631-4EB0-8FBA-9530E52EB881}"/>
                </a:ext>
              </a:extLst>
            </p:cNvPr>
            <p:cNvSpPr/>
            <p:nvPr/>
          </p:nvSpPr>
          <p:spPr>
            <a:xfrm>
              <a:off x="8568933" y="1498449"/>
              <a:ext cx="1135380" cy="673251"/>
            </a:xfrm>
            <a:custGeom>
              <a:avLst/>
              <a:gdLst>
                <a:gd name="connsiteX0" fmla="*/ 0 w 1135380"/>
                <a:gd name="connsiteY0" fmla="*/ 673251 h 673251"/>
                <a:gd name="connsiteX1" fmla="*/ 114300 w 1135380"/>
                <a:gd name="connsiteY1" fmla="*/ 261771 h 673251"/>
                <a:gd name="connsiteX2" fmla="*/ 403860 w 1135380"/>
                <a:gd name="connsiteY2" fmla="*/ 2691 h 673251"/>
                <a:gd name="connsiteX3" fmla="*/ 1135380 w 1135380"/>
                <a:gd name="connsiteY3" fmla="*/ 132231 h 67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5380" h="673251">
                  <a:moveTo>
                    <a:pt x="0" y="673251"/>
                  </a:moveTo>
                  <a:cubicBezTo>
                    <a:pt x="23495" y="523391"/>
                    <a:pt x="46990" y="373531"/>
                    <a:pt x="114300" y="261771"/>
                  </a:cubicBezTo>
                  <a:cubicBezTo>
                    <a:pt x="181610" y="150011"/>
                    <a:pt x="233680" y="24281"/>
                    <a:pt x="403860" y="2691"/>
                  </a:cubicBezTo>
                  <a:cubicBezTo>
                    <a:pt x="574040" y="-18899"/>
                    <a:pt x="1016000" y="95401"/>
                    <a:pt x="1135380" y="132231"/>
                  </a:cubicBezTo>
                </a:path>
              </a:pathLst>
            </a:cu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8A540DC7-38DC-4020-9A3F-3D8ABDCCDC0C}"/>
                </a:ext>
              </a:extLst>
            </p:cNvPr>
            <p:cNvSpPr/>
            <p:nvPr/>
          </p:nvSpPr>
          <p:spPr>
            <a:xfrm>
              <a:off x="8362323" y="2011680"/>
              <a:ext cx="1326750" cy="2552700"/>
            </a:xfrm>
            <a:custGeom>
              <a:avLst/>
              <a:gdLst>
                <a:gd name="connsiteX0" fmla="*/ 229470 w 1326750"/>
                <a:gd name="connsiteY0" fmla="*/ 2552700 h 2552700"/>
                <a:gd name="connsiteX1" fmla="*/ 61830 w 1326750"/>
                <a:gd name="connsiteY1" fmla="*/ 2308860 h 2552700"/>
                <a:gd name="connsiteX2" fmla="*/ 870 w 1326750"/>
                <a:gd name="connsiteY2" fmla="*/ 1592580 h 2552700"/>
                <a:gd name="connsiteX3" fmla="*/ 99930 w 1326750"/>
                <a:gd name="connsiteY3" fmla="*/ 891540 h 2552700"/>
                <a:gd name="connsiteX4" fmla="*/ 496170 w 1326750"/>
                <a:gd name="connsiteY4" fmla="*/ 327660 h 2552700"/>
                <a:gd name="connsiteX5" fmla="*/ 1326750 w 1326750"/>
                <a:gd name="connsiteY5" fmla="*/ 0 h 255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6750" h="2552700">
                  <a:moveTo>
                    <a:pt x="229470" y="2552700"/>
                  </a:moveTo>
                  <a:cubicBezTo>
                    <a:pt x="164700" y="2510790"/>
                    <a:pt x="99930" y="2468880"/>
                    <a:pt x="61830" y="2308860"/>
                  </a:cubicBezTo>
                  <a:cubicBezTo>
                    <a:pt x="23730" y="2148840"/>
                    <a:pt x="-5480" y="1828800"/>
                    <a:pt x="870" y="1592580"/>
                  </a:cubicBezTo>
                  <a:cubicBezTo>
                    <a:pt x="7220" y="1356360"/>
                    <a:pt x="17380" y="1102360"/>
                    <a:pt x="99930" y="891540"/>
                  </a:cubicBezTo>
                  <a:cubicBezTo>
                    <a:pt x="182480" y="680720"/>
                    <a:pt x="291700" y="476250"/>
                    <a:pt x="496170" y="327660"/>
                  </a:cubicBezTo>
                  <a:cubicBezTo>
                    <a:pt x="700640" y="179070"/>
                    <a:pt x="1198480" y="50800"/>
                    <a:pt x="1326750" y="0"/>
                  </a:cubicBezTo>
                </a:path>
              </a:pathLst>
            </a:cu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5" name="Rectangle 54">
            <a:extLst>
              <a:ext uri="{FF2B5EF4-FFF2-40B4-BE49-F238E27FC236}">
                <a16:creationId xmlns:a16="http://schemas.microsoft.com/office/drawing/2014/main" id="{2F5CC519-CBA4-4FFA-ACE5-CA9D15534486}"/>
              </a:ext>
            </a:extLst>
          </p:cNvPr>
          <p:cNvSpPr/>
          <p:nvPr/>
        </p:nvSpPr>
        <p:spPr>
          <a:xfrm>
            <a:off x="3240713" y="1097536"/>
            <a:ext cx="2982894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/>
              <a:t>Internal Connections</a:t>
            </a:r>
          </a:p>
          <a:p>
            <a:pPr marL="346075" lvl="1" indent="-230188">
              <a:buFont typeface="Wingdings" panose="05000000000000000000" pitchFamily="2" charset="2"/>
              <a:buChar char="§"/>
            </a:pPr>
            <a:r>
              <a:rPr lang="en-US" sz="1600" u="sng" dirty="0"/>
              <a:t>Input: </a:t>
            </a:r>
            <a:r>
              <a:rPr lang="en-US" sz="1600" dirty="0"/>
              <a:t>Pulse inputs from AMC4030 motion controller (can also be another motion controller that works with pulses to the step motors)</a:t>
            </a:r>
          </a:p>
          <a:p>
            <a:pPr marL="346075" lvl="1" indent="-230188">
              <a:buFont typeface="Wingdings" panose="05000000000000000000" pitchFamily="2" charset="2"/>
              <a:buChar char="§"/>
            </a:pPr>
            <a:r>
              <a:rPr lang="en-US" sz="1600" u="sng" dirty="0"/>
              <a:t>Output: </a:t>
            </a:r>
            <a:r>
              <a:rPr lang="en-US" sz="1600" dirty="0"/>
              <a:t>Radar SYNC_IN for HW trigger</a:t>
            </a:r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42296908-8D92-4C56-8ED1-24BEB50DEEAB}"/>
              </a:ext>
            </a:extLst>
          </p:cNvPr>
          <p:cNvCxnSpPr>
            <a:cxnSpLocks/>
          </p:cNvCxnSpPr>
          <p:nvPr/>
        </p:nvCxnSpPr>
        <p:spPr>
          <a:xfrm flipH="1">
            <a:off x="6059751" y="4842680"/>
            <a:ext cx="572599" cy="225466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CF1BC639-57CA-43B9-9A1C-C7B9A3760F7F}"/>
              </a:ext>
            </a:extLst>
          </p:cNvPr>
          <p:cNvSpPr/>
          <p:nvPr/>
        </p:nvSpPr>
        <p:spPr>
          <a:xfrm>
            <a:off x="3281068" y="3588067"/>
            <a:ext cx="320477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/>
              <a:t>Future Work:</a:t>
            </a:r>
          </a:p>
          <a:p>
            <a:pPr marL="230188" indent="-230188">
              <a:buFont typeface="Wingdings" panose="05000000000000000000" pitchFamily="2" charset="2"/>
              <a:buChar char="§"/>
            </a:pPr>
            <a:r>
              <a:rPr lang="en-US" sz="1800" dirty="0"/>
              <a:t>A PCB can be built if needed</a:t>
            </a:r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351009E2-0B0D-4BA7-A5F0-150702F9FCB1}"/>
              </a:ext>
            </a:extLst>
          </p:cNvPr>
          <p:cNvSpPr/>
          <p:nvPr/>
        </p:nvSpPr>
        <p:spPr>
          <a:xfrm>
            <a:off x="10093121" y="1651148"/>
            <a:ext cx="524918" cy="335561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Arrow: Right 40">
            <a:extLst>
              <a:ext uri="{FF2B5EF4-FFF2-40B4-BE49-F238E27FC236}">
                <a16:creationId xmlns:a16="http://schemas.microsoft.com/office/drawing/2014/main" id="{7458091B-72FD-48DB-B3E0-036B7A247847}"/>
              </a:ext>
            </a:extLst>
          </p:cNvPr>
          <p:cNvSpPr/>
          <p:nvPr/>
        </p:nvSpPr>
        <p:spPr>
          <a:xfrm rot="10800000">
            <a:off x="10093121" y="2786712"/>
            <a:ext cx="524918" cy="335561"/>
          </a:xfrm>
          <a:prstGeom prst="rightArrow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39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88FA28D-D5DF-4905-A1ED-B6D2C4E47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3129" y="4736768"/>
            <a:ext cx="3877585" cy="12382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Radar HW Modifications Needed</a:t>
            </a:r>
            <a:endParaRPr lang="en-US" dirty="0"/>
          </a:p>
        </p:txBody>
      </p:sp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77847ADB-5219-4E74-9F68-912A171FF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9103" y="6434293"/>
            <a:ext cx="294383" cy="187367"/>
          </a:xfrm>
        </p:spPr>
        <p:txBody>
          <a:bodyPr/>
          <a:lstStyle/>
          <a:p>
            <a:fld id="{9EC71654-96A5-4280-94F3-931C61A9F92C}" type="slidenum">
              <a:rPr lang="en-IN" smtClean="0"/>
              <a:pPr/>
              <a:t>5</a:t>
            </a:fld>
            <a:endParaRPr lang="en-IN" dirty="0"/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D23208BC-8FB7-450C-A3BD-92B15CF37D6A}"/>
              </a:ext>
            </a:extLst>
          </p:cNvPr>
          <p:cNvSpPr txBox="1">
            <a:spLocks/>
          </p:cNvSpPr>
          <p:nvPr/>
        </p:nvSpPr>
        <p:spPr>
          <a:xfrm>
            <a:off x="567686" y="6552245"/>
            <a:ext cx="294383" cy="18736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240" rtl="0" eaLnBrk="1" latinLnBrk="0" hangingPunct="1"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3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48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60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7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8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9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1"/>
            <a:fld id="{9EC71654-96A5-4280-94F3-931C61A9F92C}" type="slidenum">
              <a:rPr lang="en-IN" smtClean="0">
                <a:solidFill>
                  <a:prstClr val="white"/>
                </a:solidFill>
                <a:latin typeface="Calibri"/>
              </a:rPr>
              <a:pPr defTabSz="914011"/>
              <a:t>5</a:t>
            </a:fld>
            <a:endParaRPr lang="en-IN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48CBC9E-A816-4D9D-A77F-0DAEA51B59A3}"/>
              </a:ext>
            </a:extLst>
          </p:cNvPr>
          <p:cNvSpPr/>
          <p:nvPr/>
        </p:nvSpPr>
        <p:spPr>
          <a:xfrm>
            <a:off x="272383" y="865830"/>
            <a:ext cx="461203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1" indent="-228600">
              <a:buFont typeface="Wingdings" panose="05000000000000000000" pitchFamily="2" charset="2"/>
              <a:buChar char="§"/>
            </a:pPr>
            <a:r>
              <a:rPr lang="en-US" sz="1600" dirty="0"/>
              <a:t>On MMWAVEICBOOST (Rev B), RADAR_SYNC_IN is coming from Radar via J4 60-pin HD Connector 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D6DDD8A-1082-41C2-8305-37CA64381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4696" y="3023303"/>
            <a:ext cx="1905417" cy="338740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4E44096-AA6C-4206-AB4D-66DC837E98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874" y="4717007"/>
            <a:ext cx="3129598" cy="13149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F522E9D-050A-4B89-80CC-D191AE72E9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419" y="1441639"/>
            <a:ext cx="3309621" cy="1970365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5DE75ED5-A239-410C-94B8-A048EDE06D02}"/>
              </a:ext>
            </a:extLst>
          </p:cNvPr>
          <p:cNvSpPr/>
          <p:nvPr/>
        </p:nvSpPr>
        <p:spPr>
          <a:xfrm>
            <a:off x="272383" y="3966327"/>
            <a:ext cx="387758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1" indent="-228600">
              <a:buFont typeface="Wingdings" panose="05000000000000000000" pitchFamily="2" charset="2"/>
              <a:buChar char="§"/>
            </a:pPr>
            <a:r>
              <a:rPr lang="en-US" sz="1600" dirty="0"/>
              <a:t>But by default, RADAR_SYNC_IN is routed to DCA_SYNC_IN via 60-pin HD Connector for DCA1000, which is not accessible.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30446E-A761-4A75-8888-C762D2BE5861}"/>
              </a:ext>
            </a:extLst>
          </p:cNvPr>
          <p:cNvSpPr/>
          <p:nvPr/>
        </p:nvSpPr>
        <p:spPr>
          <a:xfrm>
            <a:off x="972820" y="2967990"/>
            <a:ext cx="1036320" cy="16256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CB0A3655-F451-47BF-97A9-6A7B2AB001B5}"/>
              </a:ext>
            </a:extLst>
          </p:cNvPr>
          <p:cNvSpPr/>
          <p:nvPr/>
        </p:nvSpPr>
        <p:spPr>
          <a:xfrm>
            <a:off x="2009140" y="3543300"/>
            <a:ext cx="267335" cy="42302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row: Down 36">
            <a:extLst>
              <a:ext uri="{FF2B5EF4-FFF2-40B4-BE49-F238E27FC236}">
                <a16:creationId xmlns:a16="http://schemas.microsoft.com/office/drawing/2014/main" id="{9D13902F-EC31-4170-8AD4-41687C8490A4}"/>
              </a:ext>
            </a:extLst>
          </p:cNvPr>
          <p:cNvSpPr/>
          <p:nvPr/>
        </p:nvSpPr>
        <p:spPr>
          <a:xfrm rot="16200000">
            <a:off x="3973501" y="5215951"/>
            <a:ext cx="267335" cy="42302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730AB2E-9C6C-44A2-BE15-3FB488AFA9DE}"/>
              </a:ext>
            </a:extLst>
          </p:cNvPr>
          <p:cNvSpPr/>
          <p:nvPr/>
        </p:nvSpPr>
        <p:spPr>
          <a:xfrm>
            <a:off x="4303129" y="5757904"/>
            <a:ext cx="771035" cy="21708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D2588B2-20D8-4804-B950-18395E416137}"/>
              </a:ext>
            </a:extLst>
          </p:cNvPr>
          <p:cNvSpPr/>
          <p:nvPr/>
        </p:nvSpPr>
        <p:spPr>
          <a:xfrm>
            <a:off x="4364565" y="3716181"/>
            <a:ext cx="413148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1" indent="-228600">
              <a:buFont typeface="Wingdings" panose="05000000000000000000" pitchFamily="2" charset="2"/>
              <a:buChar char="§"/>
            </a:pPr>
            <a:r>
              <a:rPr lang="en-US" sz="1600" dirty="0"/>
              <a:t>To access pin via J5 Launchpad Connector, R348 resistor should be connected (optionally, R346 can be removed)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2B813D2-92A8-4F6B-B2EC-E2BCC8FD7A66}"/>
              </a:ext>
            </a:extLst>
          </p:cNvPr>
          <p:cNvSpPr/>
          <p:nvPr/>
        </p:nvSpPr>
        <p:spPr>
          <a:xfrm>
            <a:off x="2704365" y="5374459"/>
            <a:ext cx="972418" cy="234266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3D1F544A-6F1A-458B-9E74-39E84DB49EAA}"/>
              </a:ext>
            </a:extLst>
          </p:cNvPr>
          <p:cNvCxnSpPr>
            <a:cxnSpLocks/>
            <a:stCxn id="40" idx="3"/>
            <a:endCxn id="38" idx="1"/>
          </p:cNvCxnSpPr>
          <p:nvPr/>
        </p:nvCxnSpPr>
        <p:spPr>
          <a:xfrm>
            <a:off x="3676783" y="5491592"/>
            <a:ext cx="626346" cy="37485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CD5572BE-F05F-4566-931C-F9E60FA80531}"/>
              </a:ext>
            </a:extLst>
          </p:cNvPr>
          <p:cNvSpPr/>
          <p:nvPr/>
        </p:nvSpPr>
        <p:spPr>
          <a:xfrm>
            <a:off x="691011" y="5206503"/>
            <a:ext cx="1036320" cy="16256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CBF9554-7DD4-41AE-AF81-4C2EDFF2D503}"/>
              </a:ext>
            </a:extLst>
          </p:cNvPr>
          <p:cNvCxnSpPr>
            <a:stCxn id="7" idx="2"/>
          </p:cNvCxnSpPr>
          <p:nvPr/>
        </p:nvCxnSpPr>
        <p:spPr>
          <a:xfrm flipH="1">
            <a:off x="1187417" y="3130550"/>
            <a:ext cx="303563" cy="208980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>
            <a:extLst>
              <a:ext uri="{FF2B5EF4-FFF2-40B4-BE49-F238E27FC236}">
                <a16:creationId xmlns:a16="http://schemas.microsoft.com/office/drawing/2014/main" id="{CD5BE23B-5C63-46E8-8C73-DAFDADD7A26C}"/>
              </a:ext>
            </a:extLst>
          </p:cNvPr>
          <p:cNvSpPr/>
          <p:nvPr/>
        </p:nvSpPr>
        <p:spPr>
          <a:xfrm rot="5400000">
            <a:off x="10024608" y="4146666"/>
            <a:ext cx="790796" cy="389414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B2D93F8C-8314-4BA5-9224-B3099731335A}"/>
              </a:ext>
            </a:extLst>
          </p:cNvPr>
          <p:cNvCxnSpPr>
            <a:cxnSpLocks/>
            <a:stCxn id="38" idx="3"/>
            <a:endCxn id="42" idx="2"/>
          </p:cNvCxnSpPr>
          <p:nvPr/>
        </p:nvCxnSpPr>
        <p:spPr>
          <a:xfrm flipV="1">
            <a:off x="5074164" y="4341373"/>
            <a:ext cx="5151135" cy="15250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Picture 46">
            <a:extLst>
              <a:ext uri="{FF2B5EF4-FFF2-40B4-BE49-F238E27FC236}">
                <a16:creationId xmlns:a16="http://schemas.microsoft.com/office/drawing/2014/main" id="{8CAB7AD0-551C-403D-9F6E-4FFD92A4DF5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7177"/>
          <a:stretch/>
        </p:blipFill>
        <p:spPr>
          <a:xfrm>
            <a:off x="6899637" y="984539"/>
            <a:ext cx="4993989" cy="2442826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EB3C4B3F-990C-4008-B2F4-929ECDE1F1BE}"/>
              </a:ext>
            </a:extLst>
          </p:cNvPr>
          <p:cNvSpPr/>
          <p:nvPr/>
        </p:nvSpPr>
        <p:spPr>
          <a:xfrm rot="5400000">
            <a:off x="9150687" y="3602142"/>
            <a:ext cx="410068" cy="27759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47A778-6280-4281-9CB1-90E3FAA901C5}"/>
              </a:ext>
            </a:extLst>
          </p:cNvPr>
          <p:cNvSpPr/>
          <p:nvPr/>
        </p:nvSpPr>
        <p:spPr>
          <a:xfrm rot="5400000">
            <a:off x="7991970" y="1049188"/>
            <a:ext cx="722255" cy="530243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B88C77C-4BC8-481F-9613-793AB0FE7622}"/>
              </a:ext>
            </a:extLst>
          </p:cNvPr>
          <p:cNvCxnSpPr>
            <a:cxnSpLocks/>
            <a:stCxn id="48" idx="1"/>
            <a:endCxn id="49" idx="3"/>
          </p:cNvCxnSpPr>
          <p:nvPr/>
        </p:nvCxnSpPr>
        <p:spPr>
          <a:xfrm flipH="1" flipV="1">
            <a:off x="8353097" y="1675437"/>
            <a:ext cx="1002624" cy="186047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84DBD243-ADE6-49D6-A1B2-0DF9B0126B0D}"/>
              </a:ext>
            </a:extLst>
          </p:cNvPr>
          <p:cNvCxnSpPr>
            <a:cxnSpLocks/>
          </p:cNvCxnSpPr>
          <p:nvPr/>
        </p:nvCxnSpPr>
        <p:spPr>
          <a:xfrm flipH="1">
            <a:off x="6223000" y="1472830"/>
            <a:ext cx="2009776" cy="34327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005C0BB2-E8CD-48A4-BFF5-80D4D3B942EC}"/>
              </a:ext>
            </a:extLst>
          </p:cNvPr>
          <p:cNvCxnSpPr>
            <a:cxnSpLocks/>
          </p:cNvCxnSpPr>
          <p:nvPr/>
        </p:nvCxnSpPr>
        <p:spPr>
          <a:xfrm flipH="1">
            <a:off x="6223000" y="1361705"/>
            <a:ext cx="200977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Rectangle 58">
            <a:extLst>
              <a:ext uri="{FF2B5EF4-FFF2-40B4-BE49-F238E27FC236}">
                <a16:creationId xmlns:a16="http://schemas.microsoft.com/office/drawing/2014/main" id="{40777508-4939-44C9-A9CF-2863F5748707}"/>
              </a:ext>
            </a:extLst>
          </p:cNvPr>
          <p:cNvSpPr/>
          <p:nvPr/>
        </p:nvSpPr>
        <p:spPr>
          <a:xfrm>
            <a:off x="5561057" y="1182202"/>
            <a:ext cx="660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R348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DF994139-D97C-4AD2-B90B-08312D06A931}"/>
              </a:ext>
            </a:extLst>
          </p:cNvPr>
          <p:cNvSpPr/>
          <p:nvPr/>
        </p:nvSpPr>
        <p:spPr>
          <a:xfrm>
            <a:off x="5550071" y="1631434"/>
            <a:ext cx="6607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/>
              <a:t>R346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46DB646E-6BC6-43F6-B97F-3BB38CAD8728}"/>
              </a:ext>
            </a:extLst>
          </p:cNvPr>
          <p:cNvSpPr/>
          <p:nvPr/>
        </p:nvSpPr>
        <p:spPr>
          <a:xfrm>
            <a:off x="4377468" y="1967343"/>
            <a:ext cx="23452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1" indent="-228600">
              <a:buFont typeface="Wingdings" panose="05000000000000000000" pitchFamily="2" charset="2"/>
              <a:buChar char="§"/>
            </a:pPr>
            <a:r>
              <a:rPr lang="en-US" sz="1600" dirty="0">
                <a:solidFill>
                  <a:srgbClr val="0070C0"/>
                </a:solidFill>
              </a:rPr>
              <a:t>R346 can be removed (no needed) and can be soldered to R348</a:t>
            </a:r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9CFE51C5-A0DA-4521-A54D-C15077D36746}"/>
              </a:ext>
            </a:extLst>
          </p:cNvPr>
          <p:cNvSpPr/>
          <p:nvPr/>
        </p:nvSpPr>
        <p:spPr>
          <a:xfrm rot="10800000">
            <a:off x="5542456" y="3093665"/>
            <a:ext cx="267335" cy="42302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673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Radar Synchronization – External Connections</a:t>
            </a:r>
            <a:endParaRPr lang="en-US" dirty="0"/>
          </a:p>
        </p:txBody>
      </p:sp>
      <p:sp>
        <p:nvSpPr>
          <p:cNvPr id="18" name="Slide Number Placeholder 2">
            <a:extLst>
              <a:ext uri="{FF2B5EF4-FFF2-40B4-BE49-F238E27FC236}">
                <a16:creationId xmlns:a16="http://schemas.microsoft.com/office/drawing/2014/main" id="{77847ADB-5219-4E74-9F68-912A171FF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29103" y="6434293"/>
            <a:ext cx="294383" cy="187367"/>
          </a:xfrm>
        </p:spPr>
        <p:txBody>
          <a:bodyPr/>
          <a:lstStyle/>
          <a:p>
            <a:fld id="{9EC71654-96A5-4280-94F3-931C61A9F92C}" type="slidenum">
              <a:rPr lang="en-IN" smtClean="0"/>
              <a:pPr/>
              <a:t>6</a:t>
            </a:fld>
            <a:endParaRPr lang="en-IN" dirty="0"/>
          </a:p>
        </p:txBody>
      </p:sp>
      <p:sp>
        <p:nvSpPr>
          <p:cNvPr id="19" name="Slide Number Placeholder 2">
            <a:extLst>
              <a:ext uri="{FF2B5EF4-FFF2-40B4-BE49-F238E27FC236}">
                <a16:creationId xmlns:a16="http://schemas.microsoft.com/office/drawing/2014/main" id="{D23208BC-8FB7-450C-A3BD-92B15CF37D6A}"/>
              </a:ext>
            </a:extLst>
          </p:cNvPr>
          <p:cNvSpPr txBox="1">
            <a:spLocks/>
          </p:cNvSpPr>
          <p:nvPr/>
        </p:nvSpPr>
        <p:spPr>
          <a:xfrm>
            <a:off x="567686" y="6552245"/>
            <a:ext cx="294383" cy="18736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240" rtl="0" eaLnBrk="1" latinLnBrk="0" hangingPunct="1"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3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48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60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7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8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9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1"/>
            <a:fld id="{9EC71654-96A5-4280-94F3-931C61A9F92C}" type="slidenum">
              <a:rPr lang="en-IN" smtClean="0">
                <a:solidFill>
                  <a:prstClr val="white"/>
                </a:solidFill>
                <a:latin typeface="Calibri"/>
              </a:rPr>
              <a:pPr defTabSz="914011"/>
              <a:t>6</a:t>
            </a:fld>
            <a:endParaRPr lang="en-IN" dirty="0">
              <a:solidFill>
                <a:prstClr val="white"/>
              </a:solidFill>
              <a:latin typeface="Calibri"/>
            </a:endParaRP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4AE13EB-85C9-4DAD-8214-9D1EB1445802}"/>
              </a:ext>
            </a:extLst>
          </p:cNvPr>
          <p:cNvGrpSpPr>
            <a:grpSpLocks noChangeAspect="1"/>
          </p:cNvGrpSpPr>
          <p:nvPr/>
        </p:nvGrpSpPr>
        <p:grpSpPr>
          <a:xfrm>
            <a:off x="567686" y="1473058"/>
            <a:ext cx="11325939" cy="4779650"/>
            <a:chOff x="304722" y="1362085"/>
            <a:chExt cx="11588903" cy="4890623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CF4063C-9717-4909-814B-E6123AF006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15042" y="1638299"/>
              <a:ext cx="4978583" cy="351629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759AD2B-EE58-4EC7-BA40-9AB13786792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4722" y="1416341"/>
              <a:ext cx="2689938" cy="4782112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2B415B5-1DED-4800-9690-5EED248878F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3360200" y="1362085"/>
              <a:ext cx="3554842" cy="4890623"/>
              <a:chOff x="4279251" y="1078659"/>
              <a:chExt cx="3821732" cy="5257800"/>
            </a:xfrm>
          </p:grpSpPr>
          <p:pic>
            <p:nvPicPr>
              <p:cNvPr id="20" name="Picture 19">
                <a:extLst>
                  <a:ext uri="{FF2B5EF4-FFF2-40B4-BE49-F238E27FC236}">
                    <a16:creationId xmlns:a16="http://schemas.microsoft.com/office/drawing/2014/main" id="{5BA96ACC-74CA-46F6-B551-E34F8BF8577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279251" y="1078659"/>
                <a:ext cx="3821732" cy="5257800"/>
              </a:xfrm>
              <a:prstGeom prst="rect">
                <a:avLst/>
              </a:prstGeom>
            </p:spPr>
          </p:pic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016C036C-3B3D-4FC2-9039-E85B0799D69D}"/>
                  </a:ext>
                </a:extLst>
              </p:cNvPr>
              <p:cNvSpPr/>
              <p:nvPr/>
            </p:nvSpPr>
            <p:spPr>
              <a:xfrm>
                <a:off x="6765590" y="2443304"/>
                <a:ext cx="630023" cy="28778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sz="1100" b="1" dirty="0">
                    <a:solidFill>
                      <a:srgbClr val="FFC000"/>
                    </a:solidFill>
                  </a:rPr>
                  <a:t>GND</a:t>
                </a:r>
                <a:endParaRPr lang="en-US" sz="1050" dirty="0">
                  <a:solidFill>
                    <a:srgbClr val="FFC000"/>
                  </a:solidFill>
                </a:endParaRP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2E43D24B-EAF1-4622-9A6B-173CBC51F993}"/>
                  </a:ext>
                </a:extLst>
              </p:cNvPr>
              <p:cNvSpPr/>
              <p:nvPr/>
            </p:nvSpPr>
            <p:spPr>
              <a:xfrm>
                <a:off x="6765590" y="1488764"/>
                <a:ext cx="630022" cy="28778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sz="1100" b="1" dirty="0">
                    <a:solidFill>
                      <a:srgbClr val="FFC000"/>
                    </a:solidFill>
                  </a:rPr>
                  <a:t>GND</a:t>
                </a:r>
                <a:endParaRPr lang="en-US" sz="1050" dirty="0">
                  <a:solidFill>
                    <a:srgbClr val="FFC000"/>
                  </a:solidFill>
                </a:endParaRP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4BCA1118-2B5F-4160-A313-AB716C29EBF0}"/>
                  </a:ext>
                </a:extLst>
              </p:cNvPr>
              <p:cNvSpPr/>
              <p:nvPr/>
            </p:nvSpPr>
            <p:spPr>
              <a:xfrm>
                <a:off x="6765590" y="1862677"/>
                <a:ext cx="630024" cy="28778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sz="1100" b="1" dirty="0">
                    <a:solidFill>
                      <a:srgbClr val="0070C0"/>
                    </a:solidFill>
                  </a:rPr>
                  <a:t>PULSE</a:t>
                </a:r>
                <a:endParaRPr lang="en-US" sz="1050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444138AF-FE1A-468D-8134-DE75E1DD157A}"/>
                  </a:ext>
                </a:extLst>
              </p:cNvPr>
              <p:cNvSpPr/>
              <p:nvPr/>
            </p:nvSpPr>
            <p:spPr>
              <a:xfrm>
                <a:off x="6765590" y="2814572"/>
                <a:ext cx="630024" cy="28778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sz="1100" b="1" dirty="0">
                    <a:solidFill>
                      <a:srgbClr val="0070C0"/>
                    </a:solidFill>
                  </a:rPr>
                  <a:t>PULSE</a:t>
                </a:r>
                <a:endParaRPr lang="en-US" sz="1050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4E7C2487-A656-4C99-AD3B-934E0D3283CE}"/>
                  </a:ext>
                </a:extLst>
              </p:cNvPr>
              <p:cNvSpPr/>
              <p:nvPr/>
            </p:nvSpPr>
            <p:spPr>
              <a:xfrm>
                <a:off x="6765590" y="3174547"/>
                <a:ext cx="630024" cy="287781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sz="1100" b="1" dirty="0">
                    <a:solidFill>
                      <a:srgbClr val="FF0000"/>
                    </a:solidFill>
                  </a:rPr>
                  <a:t>5V</a:t>
                </a:r>
                <a:endParaRPr lang="en-US" sz="1050" dirty="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89293AC-F197-4D87-9F17-02CF1D800927}"/>
                </a:ext>
              </a:extLst>
            </p:cNvPr>
            <p:cNvSpPr/>
            <p:nvPr/>
          </p:nvSpPr>
          <p:spPr>
            <a:xfrm>
              <a:off x="6484620" y="1860707"/>
              <a:ext cx="2095500" cy="951809"/>
            </a:xfrm>
            <a:custGeom>
              <a:avLst/>
              <a:gdLst>
                <a:gd name="connsiteX0" fmla="*/ 2095500 w 2095500"/>
                <a:gd name="connsiteY0" fmla="*/ 13813 h 951809"/>
                <a:gd name="connsiteX1" fmla="*/ 1668780 w 2095500"/>
                <a:gd name="connsiteY1" fmla="*/ 29053 h 951809"/>
                <a:gd name="connsiteX2" fmla="*/ 1272540 w 2095500"/>
                <a:gd name="connsiteY2" fmla="*/ 272893 h 951809"/>
                <a:gd name="connsiteX3" fmla="*/ 1051560 w 2095500"/>
                <a:gd name="connsiteY3" fmla="*/ 722473 h 951809"/>
                <a:gd name="connsiteX4" fmla="*/ 655320 w 2095500"/>
                <a:gd name="connsiteY4" fmla="*/ 943453 h 951809"/>
                <a:gd name="connsiteX5" fmla="*/ 0 w 2095500"/>
                <a:gd name="connsiteY5" fmla="*/ 905353 h 951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0" h="951809">
                  <a:moveTo>
                    <a:pt x="2095500" y="13813"/>
                  </a:moveTo>
                  <a:cubicBezTo>
                    <a:pt x="1950720" y="-157"/>
                    <a:pt x="1805940" y="-14127"/>
                    <a:pt x="1668780" y="29053"/>
                  </a:cubicBezTo>
                  <a:cubicBezTo>
                    <a:pt x="1531620" y="72233"/>
                    <a:pt x="1375410" y="157323"/>
                    <a:pt x="1272540" y="272893"/>
                  </a:cubicBezTo>
                  <a:cubicBezTo>
                    <a:pt x="1169670" y="388463"/>
                    <a:pt x="1154430" y="610713"/>
                    <a:pt x="1051560" y="722473"/>
                  </a:cubicBezTo>
                  <a:cubicBezTo>
                    <a:pt x="948690" y="834233"/>
                    <a:pt x="830580" y="912973"/>
                    <a:pt x="655320" y="943453"/>
                  </a:cubicBezTo>
                  <a:cubicBezTo>
                    <a:pt x="480060" y="973933"/>
                    <a:pt x="101600" y="911703"/>
                    <a:pt x="0" y="905353"/>
                  </a:cubicBezTo>
                </a:path>
              </a:pathLst>
            </a:cu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80F7695-BB72-45AF-9775-54CAE749BFA3}"/>
                </a:ext>
              </a:extLst>
            </p:cNvPr>
            <p:cNvSpPr/>
            <p:nvPr/>
          </p:nvSpPr>
          <p:spPr>
            <a:xfrm>
              <a:off x="6461760" y="3459480"/>
              <a:ext cx="2689860" cy="853666"/>
            </a:xfrm>
            <a:custGeom>
              <a:avLst/>
              <a:gdLst>
                <a:gd name="connsiteX0" fmla="*/ 2689860 w 2689860"/>
                <a:gd name="connsiteY0" fmla="*/ 350520 h 853666"/>
                <a:gd name="connsiteX1" fmla="*/ 2232660 w 2689860"/>
                <a:gd name="connsiteY1" fmla="*/ 693420 h 853666"/>
                <a:gd name="connsiteX2" fmla="*/ 1310640 w 2689860"/>
                <a:gd name="connsiteY2" fmla="*/ 853440 h 853666"/>
                <a:gd name="connsiteX3" fmla="*/ 548640 w 2689860"/>
                <a:gd name="connsiteY3" fmla="*/ 662940 h 853666"/>
                <a:gd name="connsiteX4" fmla="*/ 0 w 2689860"/>
                <a:gd name="connsiteY4" fmla="*/ 0 h 853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89860" h="853666">
                  <a:moveTo>
                    <a:pt x="2689860" y="350520"/>
                  </a:moveTo>
                  <a:cubicBezTo>
                    <a:pt x="2576195" y="480060"/>
                    <a:pt x="2462530" y="609600"/>
                    <a:pt x="2232660" y="693420"/>
                  </a:cubicBezTo>
                  <a:cubicBezTo>
                    <a:pt x="2002790" y="777240"/>
                    <a:pt x="1591310" y="858520"/>
                    <a:pt x="1310640" y="853440"/>
                  </a:cubicBezTo>
                  <a:cubicBezTo>
                    <a:pt x="1029970" y="848360"/>
                    <a:pt x="767080" y="805180"/>
                    <a:pt x="548640" y="662940"/>
                  </a:cubicBezTo>
                  <a:cubicBezTo>
                    <a:pt x="330200" y="520700"/>
                    <a:pt x="165100" y="260350"/>
                    <a:pt x="0" y="0"/>
                  </a:cubicBezTo>
                </a:path>
              </a:pathLst>
            </a:cu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1798BE71-DE8F-4831-9870-2B256457A19B}"/>
                </a:ext>
              </a:extLst>
            </p:cNvPr>
            <p:cNvSpPr/>
            <p:nvPr/>
          </p:nvSpPr>
          <p:spPr>
            <a:xfrm>
              <a:off x="6484620" y="3108960"/>
              <a:ext cx="2385060" cy="866283"/>
            </a:xfrm>
            <a:custGeom>
              <a:avLst/>
              <a:gdLst>
                <a:gd name="connsiteX0" fmla="*/ 2385060 w 2385060"/>
                <a:gd name="connsiteY0" fmla="*/ 601980 h 866283"/>
                <a:gd name="connsiteX1" fmla="*/ 1889760 w 2385060"/>
                <a:gd name="connsiteY1" fmla="*/ 853440 h 866283"/>
                <a:gd name="connsiteX2" fmla="*/ 1028700 w 2385060"/>
                <a:gd name="connsiteY2" fmla="*/ 784860 h 866283"/>
                <a:gd name="connsiteX3" fmla="*/ 472440 w 2385060"/>
                <a:gd name="connsiteY3" fmla="*/ 403860 h 866283"/>
                <a:gd name="connsiteX4" fmla="*/ 0 w 2385060"/>
                <a:gd name="connsiteY4" fmla="*/ 0 h 866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5060" h="866283">
                  <a:moveTo>
                    <a:pt x="2385060" y="601980"/>
                  </a:moveTo>
                  <a:cubicBezTo>
                    <a:pt x="2250440" y="712470"/>
                    <a:pt x="2115820" y="822960"/>
                    <a:pt x="1889760" y="853440"/>
                  </a:cubicBezTo>
                  <a:cubicBezTo>
                    <a:pt x="1663700" y="883920"/>
                    <a:pt x="1264920" y="859790"/>
                    <a:pt x="1028700" y="784860"/>
                  </a:cubicBezTo>
                  <a:cubicBezTo>
                    <a:pt x="792480" y="709930"/>
                    <a:pt x="643890" y="534670"/>
                    <a:pt x="472440" y="403860"/>
                  </a:cubicBezTo>
                  <a:cubicBezTo>
                    <a:pt x="300990" y="273050"/>
                    <a:pt x="150495" y="136525"/>
                    <a:pt x="0" y="0"/>
                  </a:cubicBezTo>
                </a:path>
              </a:pathLst>
            </a:cu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DDC184B4-8057-4E83-8479-36B8DE7A735D}"/>
                </a:ext>
              </a:extLst>
            </p:cNvPr>
            <p:cNvSpPr/>
            <p:nvPr/>
          </p:nvSpPr>
          <p:spPr>
            <a:xfrm>
              <a:off x="2560320" y="1423740"/>
              <a:ext cx="3863340" cy="1593780"/>
            </a:xfrm>
            <a:custGeom>
              <a:avLst/>
              <a:gdLst>
                <a:gd name="connsiteX0" fmla="*/ 3863340 w 3863340"/>
                <a:gd name="connsiteY0" fmla="*/ 427920 h 1593780"/>
                <a:gd name="connsiteX1" fmla="*/ 3268980 w 3863340"/>
                <a:gd name="connsiteY1" fmla="*/ 161220 h 1593780"/>
                <a:gd name="connsiteX2" fmla="*/ 1882140 w 3863340"/>
                <a:gd name="connsiteY2" fmla="*/ 8820 h 1593780"/>
                <a:gd name="connsiteX3" fmla="*/ 944880 w 3863340"/>
                <a:gd name="connsiteY3" fmla="*/ 420300 h 1593780"/>
                <a:gd name="connsiteX4" fmla="*/ 0 w 3863340"/>
                <a:gd name="connsiteY4" fmla="*/ 1593780 h 159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63340" h="1593780">
                  <a:moveTo>
                    <a:pt x="3863340" y="427920"/>
                  </a:moveTo>
                  <a:cubicBezTo>
                    <a:pt x="3731260" y="329495"/>
                    <a:pt x="3599180" y="231070"/>
                    <a:pt x="3268980" y="161220"/>
                  </a:cubicBezTo>
                  <a:cubicBezTo>
                    <a:pt x="2938780" y="91370"/>
                    <a:pt x="2269490" y="-34360"/>
                    <a:pt x="1882140" y="8820"/>
                  </a:cubicBezTo>
                  <a:cubicBezTo>
                    <a:pt x="1494790" y="52000"/>
                    <a:pt x="1258570" y="156140"/>
                    <a:pt x="944880" y="420300"/>
                  </a:cubicBezTo>
                  <a:cubicBezTo>
                    <a:pt x="631190" y="684460"/>
                    <a:pt x="146050" y="1404550"/>
                    <a:pt x="0" y="1593780"/>
                  </a:cubicBezTo>
                </a:path>
              </a:pathLst>
            </a:custGeom>
            <a:noFill/>
            <a:ln w="38100">
              <a:solidFill>
                <a:srgbClr val="FFC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16575B3-89A0-411A-9BC1-7EBCCD10024D}"/>
                </a:ext>
              </a:extLst>
            </p:cNvPr>
            <p:cNvSpPr/>
            <p:nvPr/>
          </p:nvSpPr>
          <p:spPr>
            <a:xfrm>
              <a:off x="2651760" y="2194560"/>
              <a:ext cx="3810000" cy="1104900"/>
            </a:xfrm>
            <a:custGeom>
              <a:avLst/>
              <a:gdLst>
                <a:gd name="connsiteX0" fmla="*/ 3810000 w 3810000"/>
                <a:gd name="connsiteY0" fmla="*/ 0 h 1104900"/>
                <a:gd name="connsiteX1" fmla="*/ 3055620 w 3810000"/>
                <a:gd name="connsiteY1" fmla="*/ 365760 h 1104900"/>
                <a:gd name="connsiteX2" fmla="*/ 1897380 w 3810000"/>
                <a:gd name="connsiteY2" fmla="*/ 518160 h 1104900"/>
                <a:gd name="connsiteX3" fmla="*/ 541020 w 3810000"/>
                <a:gd name="connsiteY3" fmla="*/ 906780 h 1104900"/>
                <a:gd name="connsiteX4" fmla="*/ 0 w 3810000"/>
                <a:gd name="connsiteY4" fmla="*/ 1104900 h 110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0000" h="1104900">
                  <a:moveTo>
                    <a:pt x="3810000" y="0"/>
                  </a:moveTo>
                  <a:cubicBezTo>
                    <a:pt x="3592195" y="139700"/>
                    <a:pt x="3374390" y="279400"/>
                    <a:pt x="3055620" y="365760"/>
                  </a:cubicBezTo>
                  <a:cubicBezTo>
                    <a:pt x="2736850" y="452120"/>
                    <a:pt x="2316480" y="427990"/>
                    <a:pt x="1897380" y="518160"/>
                  </a:cubicBezTo>
                  <a:cubicBezTo>
                    <a:pt x="1478280" y="608330"/>
                    <a:pt x="857250" y="808990"/>
                    <a:pt x="541020" y="906780"/>
                  </a:cubicBezTo>
                  <a:cubicBezTo>
                    <a:pt x="224790" y="1004570"/>
                    <a:pt x="33020" y="1097280"/>
                    <a:pt x="0" y="1104900"/>
                  </a:cubicBezTo>
                </a:path>
              </a:pathLst>
            </a:custGeom>
            <a:noFill/>
            <a:ln w="3810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1B5CB9A5-DFE1-4BFF-B350-32C419B57F10}"/>
              </a:ext>
            </a:extLst>
          </p:cNvPr>
          <p:cNvSpPr/>
          <p:nvPr/>
        </p:nvSpPr>
        <p:spPr>
          <a:xfrm>
            <a:off x="7330440" y="5160665"/>
            <a:ext cx="4563185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/>
              <a:t>AMC4030 Controller Connections</a:t>
            </a:r>
          </a:p>
          <a:p>
            <a:pPr marL="346075" lvl="1" indent="-230188">
              <a:buFont typeface="Wingdings" panose="05000000000000000000" pitchFamily="2" charset="2"/>
              <a:buChar char="§"/>
            </a:pPr>
            <a:r>
              <a:rPr lang="en-US" sz="1600" dirty="0"/>
              <a:t>AMC4030 5V to 5V input of Synchronizer</a:t>
            </a:r>
          </a:p>
          <a:p>
            <a:pPr marL="346075" lvl="1" indent="-230188">
              <a:buFont typeface="Wingdings" panose="05000000000000000000" pitchFamily="2" charset="2"/>
              <a:buChar char="§"/>
            </a:pPr>
            <a:r>
              <a:rPr lang="en-US" sz="1600" dirty="0"/>
              <a:t>AMC4030 PUL1 to PULSE input of Synchronizer</a:t>
            </a:r>
          </a:p>
          <a:p>
            <a:pPr marL="346075" lvl="1" indent="-230188">
              <a:buFont typeface="Wingdings" panose="05000000000000000000" pitchFamily="2" charset="2"/>
              <a:buChar char="§"/>
            </a:pPr>
            <a:r>
              <a:rPr lang="en-US" sz="1600" dirty="0"/>
              <a:t>AMC4030 GND to GND of Synchronizer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48CBC9E-A816-4D9D-A77F-0DAEA51B59A3}"/>
              </a:ext>
            </a:extLst>
          </p:cNvPr>
          <p:cNvSpPr/>
          <p:nvPr/>
        </p:nvSpPr>
        <p:spPr>
          <a:xfrm>
            <a:off x="272383" y="826086"/>
            <a:ext cx="9649168" cy="6155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b="1" dirty="0"/>
              <a:t>Radar Connections</a:t>
            </a:r>
          </a:p>
          <a:p>
            <a:pPr marL="346075" lvl="1" indent="-230188">
              <a:buFont typeface="Wingdings" panose="05000000000000000000" pitchFamily="2" charset="2"/>
              <a:buChar char="§"/>
            </a:pPr>
            <a:r>
              <a:rPr lang="en-US" sz="1600" dirty="0"/>
              <a:t>Radar SYNC_IN to PULSE output of Synchronizer, Radar GND to GND of Synchronizer</a:t>
            </a:r>
          </a:p>
        </p:txBody>
      </p:sp>
    </p:spTree>
    <p:extLst>
      <p:ext uri="{BB962C8B-B14F-4D97-AF65-F5344CB8AC3E}">
        <p14:creationId xmlns:p14="http://schemas.microsoft.com/office/powerpoint/2010/main" val="2006596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/>
              <a:t>Synchronizer Integrated to the MATLAB GUI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11529103" y="6434293"/>
            <a:ext cx="294383" cy="187367"/>
          </a:xfrm>
        </p:spPr>
        <p:txBody>
          <a:bodyPr/>
          <a:lstStyle/>
          <a:p>
            <a:fld id="{9EC71654-96A5-4280-94F3-931C61A9F92C}" type="slidenum">
              <a:rPr lang="en-IN" smtClean="0"/>
              <a:pPr/>
              <a:t>7</a:t>
            </a:fld>
            <a:endParaRPr lang="en-IN" dirty="0"/>
          </a:p>
        </p:txBody>
      </p:sp>
      <p:sp>
        <p:nvSpPr>
          <p:cNvPr id="11" name="Rounded Rectangle 10"/>
          <p:cNvSpPr/>
          <p:nvPr/>
        </p:nvSpPr>
        <p:spPr>
          <a:xfrm>
            <a:off x="5058853" y="2834297"/>
            <a:ext cx="1923713" cy="25433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API’s</a:t>
            </a:r>
          </a:p>
        </p:txBody>
      </p:sp>
      <p:sp>
        <p:nvSpPr>
          <p:cNvPr id="12" name="Rounded Rectangle 11"/>
          <p:cNvSpPr/>
          <p:nvPr/>
        </p:nvSpPr>
        <p:spPr>
          <a:xfrm rot="16200000">
            <a:off x="4680498" y="2067426"/>
            <a:ext cx="1101432" cy="344723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Radar Control</a:t>
            </a:r>
          </a:p>
        </p:txBody>
      </p:sp>
      <p:sp>
        <p:nvSpPr>
          <p:cNvPr id="13" name="Rounded Rectangle 12"/>
          <p:cNvSpPr/>
          <p:nvPr/>
        </p:nvSpPr>
        <p:spPr>
          <a:xfrm rot="16200000">
            <a:off x="5064637" y="2067425"/>
            <a:ext cx="1101432" cy="344723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Synchronizer Control</a:t>
            </a:r>
          </a:p>
        </p:txBody>
      </p:sp>
      <p:sp>
        <p:nvSpPr>
          <p:cNvPr id="14" name="Rounded Rectangle 13"/>
          <p:cNvSpPr/>
          <p:nvPr/>
        </p:nvSpPr>
        <p:spPr>
          <a:xfrm rot="16200000">
            <a:off x="5458912" y="2067425"/>
            <a:ext cx="1101432" cy="344723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Scanner Control</a:t>
            </a:r>
          </a:p>
        </p:txBody>
      </p:sp>
      <p:sp>
        <p:nvSpPr>
          <p:cNvPr id="17" name="Rounded Rectangle 16"/>
          <p:cNvSpPr/>
          <p:nvPr/>
        </p:nvSpPr>
        <p:spPr>
          <a:xfrm rot="16200000">
            <a:off x="5853109" y="2067422"/>
            <a:ext cx="1101433" cy="344723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SAR Scenario Generation</a:t>
            </a:r>
          </a:p>
        </p:txBody>
      </p:sp>
      <p:sp>
        <p:nvSpPr>
          <p:cNvPr id="18" name="Rounded Rectangle 17"/>
          <p:cNvSpPr/>
          <p:nvPr/>
        </p:nvSpPr>
        <p:spPr>
          <a:xfrm rot="16200000">
            <a:off x="6259486" y="2067425"/>
            <a:ext cx="1101435" cy="344723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Fail-Safe Checks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5058853" y="3118016"/>
            <a:ext cx="1923713" cy="254336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MATLAB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23DDDF-128F-49C2-9741-82B6AA66DAD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30384" y="1173695"/>
            <a:ext cx="3519711" cy="2700204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7B41A234-9942-4212-9BC3-AD67284BDCB6}"/>
              </a:ext>
            </a:extLst>
          </p:cNvPr>
          <p:cNvSpPr/>
          <p:nvPr/>
        </p:nvSpPr>
        <p:spPr>
          <a:xfrm>
            <a:off x="7704113" y="2130256"/>
            <a:ext cx="17538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Automated Data capture flow</a:t>
            </a:r>
            <a:endParaRPr lang="en-US" sz="18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55FD3C7-3490-481A-AF35-6D5DEF3D26B3}"/>
              </a:ext>
            </a:extLst>
          </p:cNvPr>
          <p:cNvSpPr/>
          <p:nvPr/>
        </p:nvSpPr>
        <p:spPr>
          <a:xfrm>
            <a:off x="4814060" y="1290384"/>
            <a:ext cx="22172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Software architecture</a:t>
            </a:r>
            <a:endParaRPr lang="en-US" sz="1800" dirty="0"/>
          </a:p>
        </p:txBody>
      </p:sp>
      <p:sp>
        <p:nvSpPr>
          <p:cNvPr id="44" name="Right Arrow 24">
            <a:extLst>
              <a:ext uri="{FF2B5EF4-FFF2-40B4-BE49-F238E27FC236}">
                <a16:creationId xmlns:a16="http://schemas.microsoft.com/office/drawing/2014/main" id="{D799F617-9833-4B87-B49F-D258526F3B87}"/>
              </a:ext>
            </a:extLst>
          </p:cNvPr>
          <p:cNvSpPr/>
          <p:nvPr/>
        </p:nvSpPr>
        <p:spPr>
          <a:xfrm>
            <a:off x="7135567" y="2271395"/>
            <a:ext cx="436882" cy="264909"/>
          </a:xfrm>
          <a:prstGeom prst="rightArrow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7E6FF9CC-478E-4AC4-BBCB-0F4944087C07}"/>
              </a:ext>
            </a:extLst>
          </p:cNvPr>
          <p:cNvSpPr/>
          <p:nvPr/>
        </p:nvSpPr>
        <p:spPr>
          <a:xfrm>
            <a:off x="304722" y="849183"/>
            <a:ext cx="6333120" cy="369332"/>
          </a:xfrm>
          <a:prstGeom prst="roundRect">
            <a:avLst>
              <a:gd name="adj" fmla="val 0"/>
            </a:avLst>
          </a:prstGeom>
        </p:spPr>
        <p:txBody>
          <a:bodyPr wrap="square">
            <a:spAutoFit/>
          </a:bodyPr>
          <a:lstStyle/>
          <a:p>
            <a:pPr marL="228600" indent="-228600">
              <a:buFont typeface="Wingdings" panose="05000000000000000000" pitchFamily="2" charset="2"/>
              <a:buChar char="§"/>
            </a:pPr>
            <a:r>
              <a:rPr lang="en-US" sz="1800" dirty="0"/>
              <a:t>The Synchronizer is integrated into the MATLAB GUI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16E7B38A-0B19-4E21-8D30-D8DD2C7D5033}"/>
              </a:ext>
            </a:extLst>
          </p:cNvPr>
          <p:cNvSpPr/>
          <p:nvPr/>
        </p:nvSpPr>
        <p:spPr>
          <a:xfrm>
            <a:off x="7161658" y="4830460"/>
            <a:ext cx="4514636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Refer to the paper for other modules (calibration, imaging algorithms, etc.)</a:t>
            </a:r>
          </a:p>
          <a:p>
            <a:pPr marL="228600" indent="-228600">
              <a:buFont typeface="Wingdings" panose="05000000000000000000" pitchFamily="2" charset="2"/>
              <a:buChar char="§"/>
            </a:pPr>
            <a:r>
              <a:rPr lang="en-US" sz="1400" dirty="0"/>
              <a:t>M.E. Yanik, D. Wang,</a:t>
            </a:r>
            <a:r>
              <a:rPr lang="en-US" sz="1400" b="1" dirty="0"/>
              <a:t> </a:t>
            </a:r>
            <a:r>
              <a:rPr lang="en-US" sz="1400" dirty="0"/>
              <a:t>and M. Torlak, “Development and Demonstration of MIMO-SAR Millimeter-Wave Imaging Testbeds,” </a:t>
            </a:r>
            <a:r>
              <a:rPr lang="en-US" sz="1400" i="1" dirty="0"/>
              <a:t>IEEE Access</a:t>
            </a:r>
            <a:r>
              <a:rPr lang="en-US" sz="1400" dirty="0"/>
              <a:t>.</a:t>
            </a:r>
          </a:p>
        </p:txBody>
      </p:sp>
      <p:sp>
        <p:nvSpPr>
          <p:cNvPr id="29" name="Slide Number Placeholder 2">
            <a:extLst>
              <a:ext uri="{FF2B5EF4-FFF2-40B4-BE49-F238E27FC236}">
                <a16:creationId xmlns:a16="http://schemas.microsoft.com/office/drawing/2014/main" id="{D58EE04E-53C7-44CB-BBD2-A49BDC5D1C89}"/>
              </a:ext>
            </a:extLst>
          </p:cNvPr>
          <p:cNvSpPr txBox="1">
            <a:spLocks/>
          </p:cNvSpPr>
          <p:nvPr/>
        </p:nvSpPr>
        <p:spPr>
          <a:xfrm>
            <a:off x="567686" y="6552245"/>
            <a:ext cx="294383" cy="187367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240" rtl="0" eaLnBrk="1" latinLnBrk="0" hangingPunct="1"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1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3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48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60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72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9984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6960" algn="l" defTabSz="914240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011"/>
            <a:fld id="{9EC71654-96A5-4280-94F3-931C61A9F92C}" type="slidenum">
              <a:rPr lang="en-IN" smtClean="0">
                <a:solidFill>
                  <a:prstClr val="white"/>
                </a:solidFill>
                <a:latin typeface="Calibri"/>
              </a:rPr>
              <a:pPr defTabSz="914011"/>
              <a:t>7</a:t>
            </a:fld>
            <a:endParaRPr lang="en-IN" dirty="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782DB5-AB44-44E8-B642-32A15C62DE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661" y="1233649"/>
            <a:ext cx="4216275" cy="25739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3C00AE1-FD54-4C77-B2B4-E86D25FC70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3035" y="3471585"/>
            <a:ext cx="2602885" cy="2929881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92F7DFC9-2791-4379-8ADA-C8EDB410B305}"/>
              </a:ext>
            </a:extLst>
          </p:cNvPr>
          <p:cNvSpPr/>
          <p:nvPr/>
        </p:nvSpPr>
        <p:spPr>
          <a:xfrm>
            <a:off x="596822" y="4088126"/>
            <a:ext cx="3238315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In the SAR Configuration (HW Trigger Tab)</a:t>
            </a:r>
          </a:p>
          <a:p>
            <a:pPr marL="342900" indent="-230188">
              <a:buFont typeface="+mj-lt"/>
              <a:buAutoNum type="arabicPeriod"/>
            </a:pPr>
            <a:r>
              <a:rPr lang="en-US" sz="1400" dirty="0"/>
              <a:t>Connect to Sync COM Port</a:t>
            </a:r>
          </a:p>
          <a:p>
            <a:pPr marL="342900" indent="-230188">
              <a:buFont typeface="+mj-lt"/>
              <a:buAutoNum type="arabicPeriod"/>
            </a:pPr>
            <a:r>
              <a:rPr lang="en-US" sz="1400" dirty="0"/>
              <a:t>Design the SAR scenario</a:t>
            </a:r>
          </a:p>
          <a:p>
            <a:pPr marL="342900" indent="-230188">
              <a:buFont typeface="+mj-lt"/>
              <a:buAutoNum type="arabicPeriod"/>
            </a:pPr>
            <a:r>
              <a:rPr lang="en-US" sz="1400" dirty="0"/>
              <a:t>Reconfigure the Radar and SAR Sync</a:t>
            </a:r>
          </a:p>
          <a:p>
            <a:pPr marL="342900" indent="-230188">
              <a:buFont typeface="+mj-lt"/>
              <a:buAutoNum type="arabicPeriod"/>
            </a:pPr>
            <a:r>
              <a:rPr lang="en-US" sz="1400" dirty="0"/>
              <a:t>Start Capturing</a:t>
            </a:r>
          </a:p>
          <a:p>
            <a:pPr marL="342900" indent="-230188">
              <a:buFont typeface="+mj-lt"/>
              <a:buAutoNum type="arabicPeriod"/>
            </a:pPr>
            <a:endParaRPr lang="en-US" sz="1400" dirty="0"/>
          </a:p>
          <a:p>
            <a:r>
              <a:rPr lang="en-US" sz="1400" dirty="0"/>
              <a:t>Then everything will be taken care of automatically.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55AC5E9-00ED-4A07-BAD7-88AB0AF1F17F}"/>
              </a:ext>
            </a:extLst>
          </p:cNvPr>
          <p:cNvSpPr/>
          <p:nvPr/>
        </p:nvSpPr>
        <p:spPr>
          <a:xfrm>
            <a:off x="4142532" y="3935955"/>
            <a:ext cx="1986833" cy="2561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AA4DB61-B955-4EC7-AA4E-EA334D0CECBB}"/>
              </a:ext>
            </a:extLst>
          </p:cNvPr>
          <p:cNvSpPr/>
          <p:nvPr/>
        </p:nvSpPr>
        <p:spPr>
          <a:xfrm>
            <a:off x="3835137" y="3935955"/>
            <a:ext cx="255796" cy="2543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016DE28-3324-4562-A97F-7BC2E0A38890}"/>
              </a:ext>
            </a:extLst>
          </p:cNvPr>
          <p:cNvSpPr/>
          <p:nvPr/>
        </p:nvSpPr>
        <p:spPr>
          <a:xfrm>
            <a:off x="4142532" y="5375401"/>
            <a:ext cx="800149" cy="3634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41769A2-2156-41CB-A09D-25B8B424C9AA}"/>
              </a:ext>
            </a:extLst>
          </p:cNvPr>
          <p:cNvSpPr/>
          <p:nvPr/>
        </p:nvSpPr>
        <p:spPr>
          <a:xfrm>
            <a:off x="4966902" y="5375401"/>
            <a:ext cx="683012" cy="3634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BFB6AE6D-00A0-4B68-A029-E80FE18210BC}"/>
              </a:ext>
            </a:extLst>
          </p:cNvPr>
          <p:cNvSpPr/>
          <p:nvPr/>
        </p:nvSpPr>
        <p:spPr>
          <a:xfrm>
            <a:off x="3924886" y="5246957"/>
            <a:ext cx="255796" cy="2543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3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E87B5159-C8DE-43D1-A1CF-39A45A507293}"/>
              </a:ext>
            </a:extLst>
          </p:cNvPr>
          <p:cNvSpPr/>
          <p:nvPr/>
        </p:nvSpPr>
        <p:spPr>
          <a:xfrm>
            <a:off x="5515392" y="5233542"/>
            <a:ext cx="255796" cy="2543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4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47870BF-E0B5-49BE-9CBB-A8FED800D1CA}"/>
              </a:ext>
            </a:extLst>
          </p:cNvPr>
          <p:cNvSpPr/>
          <p:nvPr/>
        </p:nvSpPr>
        <p:spPr>
          <a:xfrm>
            <a:off x="4142532" y="4221466"/>
            <a:ext cx="1592560" cy="66007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7F4531E-1365-47E6-B6FD-FCDC2EC596B2}"/>
              </a:ext>
            </a:extLst>
          </p:cNvPr>
          <p:cNvSpPr/>
          <p:nvPr/>
        </p:nvSpPr>
        <p:spPr>
          <a:xfrm>
            <a:off x="3835137" y="4405974"/>
            <a:ext cx="255796" cy="25433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4326311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toso v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C567A"/>
      </a:accent1>
      <a:accent2>
        <a:srgbClr val="0072C7"/>
      </a:accent2>
      <a:accent3>
        <a:srgbClr val="0D1D51"/>
      </a:accent3>
      <a:accent4>
        <a:srgbClr val="666666"/>
      </a:accent4>
      <a:accent5>
        <a:srgbClr val="3C76A6"/>
      </a:accent5>
      <a:accent6>
        <a:srgbClr val="1E44BC"/>
      </a:accent6>
      <a:hlink>
        <a:srgbClr val="0563C1"/>
      </a:hlink>
      <a:folHlink>
        <a:srgbClr val="954F72"/>
      </a:folHlink>
    </a:clrScheme>
    <a:fontScheme name="Contoso v1">
      <a:majorFont>
        <a:latin typeface="Corbel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2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ontoso BG Presentation Template - v4" id="{D2E7B854-57A4-4C49-92B6-079BF15553DA}" vid="{DDFBD5F9-7DC6-43CD-820E-691F3CC0D99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0" ma:contentTypeDescription="Create a new document." ma:contentTypeScope="" ma:versionID="e39e7e9e36de66d473ce04bb4ab2dbb8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dc5994665da46609c24125788630d8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4C31332-3081-4BD9-AD6F-078B4521F35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519797F-2510-4681-A59B-FCD8F3733FE0}">
  <ds:schemaRefs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terms/"/>
    <ds:schemaRef ds:uri="71af3243-3dd4-4a8d-8c0d-dd76da1f02a5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FF4E1AF-DB5E-4764-961C-6F82B33E9E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489</Words>
  <Application>Microsoft Office PowerPoint</Application>
  <PresentationFormat>Custom</PresentationFormat>
  <Paragraphs>91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Cambria Math</vt:lpstr>
      <vt:lpstr>Corbel</vt:lpstr>
      <vt:lpstr>Wingdings</vt:lpstr>
      <vt:lpstr>Office Theme</vt:lpstr>
      <vt:lpstr>PowerPoint Presentation</vt:lpstr>
      <vt:lpstr>Enhanced System Architecture with Synchronizer</vt:lpstr>
      <vt:lpstr>Radar Synchronization – Approach</vt:lpstr>
      <vt:lpstr>Radar Synchronization – HW</vt:lpstr>
      <vt:lpstr>Radar HW Modifications Needed</vt:lpstr>
      <vt:lpstr>Radar Synchronization – External Connections</vt:lpstr>
      <vt:lpstr>Synchronizer Integrated to the MATLAB GUI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2018-10-23T19:35:30Z</dcterms:created>
  <dcterms:modified xsi:type="dcterms:W3CDTF">2023-07-09T02:28:04Z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